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87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150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theme" Target="theme/theme1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5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59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60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61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369D5F67-60FE-46A0-86A0-5F82A5CDAE10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CustomShape 1"/>
          <p:cNvSpPr/>
          <p:nvPr/>
        </p:nvSpPr>
        <p:spPr>
          <a:xfrm>
            <a:off x="4403880" y="9553680"/>
            <a:ext cx="3365640" cy="50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0BA83B8F-8EC7-4FBB-A09A-D30316FDCFC1}" type="slidenum"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2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887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373400" y="754560"/>
            <a:ext cx="5023080" cy="3768840"/>
          </a:xfrm>
          <a:prstGeom prst="rect">
            <a:avLst/>
          </a:prstGeom>
        </p:spPr>
      </p:sp>
      <p:sp>
        <p:nvSpPr>
          <p:cNvPr id="888" name="PlaceHolder 3"/>
          <p:cNvSpPr>
            <a:spLocks noGrp="1"/>
          </p:cNvSpPr>
          <p:nvPr>
            <p:ph type="body"/>
          </p:nvPr>
        </p:nvSpPr>
        <p:spPr>
          <a:xfrm>
            <a:off x="777960" y="4778280"/>
            <a:ext cx="6215040" cy="45226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CustomShape 1"/>
          <p:cNvSpPr/>
          <p:nvPr/>
        </p:nvSpPr>
        <p:spPr>
          <a:xfrm>
            <a:off x="4403880" y="9553680"/>
            <a:ext cx="3365640" cy="50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46594F52-E09E-4D89-B36B-8888CEDBFCE2}" type="slidenum"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24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914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373400" y="754560"/>
            <a:ext cx="5023080" cy="3768840"/>
          </a:xfrm>
          <a:prstGeom prst="rect">
            <a:avLst/>
          </a:prstGeom>
        </p:spPr>
      </p:sp>
      <p:sp>
        <p:nvSpPr>
          <p:cNvPr id="915" name="PlaceHolder 3"/>
          <p:cNvSpPr>
            <a:spLocks noGrp="1"/>
          </p:cNvSpPr>
          <p:nvPr>
            <p:ph type="body"/>
          </p:nvPr>
        </p:nvSpPr>
        <p:spPr>
          <a:xfrm>
            <a:off x="777960" y="4778280"/>
            <a:ext cx="6215040" cy="45226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CustomShape 1"/>
          <p:cNvSpPr/>
          <p:nvPr/>
        </p:nvSpPr>
        <p:spPr>
          <a:xfrm>
            <a:off x="4403880" y="9553680"/>
            <a:ext cx="3365640" cy="50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F295E3CD-DF38-4076-B76B-35754D1D9E20}" type="slidenum"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26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917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373400" y="754560"/>
            <a:ext cx="5023080" cy="3768840"/>
          </a:xfrm>
          <a:prstGeom prst="rect">
            <a:avLst/>
          </a:prstGeom>
        </p:spPr>
      </p:sp>
      <p:sp>
        <p:nvSpPr>
          <p:cNvPr id="918" name="PlaceHolder 3"/>
          <p:cNvSpPr>
            <a:spLocks noGrp="1"/>
          </p:cNvSpPr>
          <p:nvPr>
            <p:ph type="body"/>
          </p:nvPr>
        </p:nvSpPr>
        <p:spPr>
          <a:xfrm>
            <a:off x="777960" y="4778280"/>
            <a:ext cx="6215040" cy="45226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CustomShape 1"/>
          <p:cNvSpPr/>
          <p:nvPr/>
        </p:nvSpPr>
        <p:spPr>
          <a:xfrm>
            <a:off x="4403880" y="9553680"/>
            <a:ext cx="3365640" cy="50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138EAF72-EDDB-44CC-BBEA-5EB03A62E729}" type="slidenum"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27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920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373400" y="754560"/>
            <a:ext cx="5023080" cy="3768840"/>
          </a:xfrm>
          <a:prstGeom prst="rect">
            <a:avLst/>
          </a:prstGeom>
        </p:spPr>
      </p:sp>
      <p:sp>
        <p:nvSpPr>
          <p:cNvPr id="921" name="PlaceHolder 3"/>
          <p:cNvSpPr>
            <a:spLocks noGrp="1"/>
          </p:cNvSpPr>
          <p:nvPr>
            <p:ph type="body"/>
          </p:nvPr>
        </p:nvSpPr>
        <p:spPr>
          <a:xfrm>
            <a:off x="777960" y="4778280"/>
            <a:ext cx="6215040" cy="45226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CustomShape 1"/>
          <p:cNvSpPr/>
          <p:nvPr/>
        </p:nvSpPr>
        <p:spPr>
          <a:xfrm>
            <a:off x="4403880" y="9553680"/>
            <a:ext cx="3365640" cy="50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F16DEE63-D8B6-4A90-AF5D-B3F711107EBD}" type="slidenum"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29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923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373400" y="754560"/>
            <a:ext cx="5023080" cy="3768840"/>
          </a:xfrm>
          <a:prstGeom prst="rect">
            <a:avLst/>
          </a:prstGeom>
        </p:spPr>
      </p:sp>
      <p:sp>
        <p:nvSpPr>
          <p:cNvPr id="924" name="PlaceHolder 3"/>
          <p:cNvSpPr>
            <a:spLocks noGrp="1"/>
          </p:cNvSpPr>
          <p:nvPr>
            <p:ph type="body"/>
          </p:nvPr>
        </p:nvSpPr>
        <p:spPr>
          <a:xfrm>
            <a:off x="777960" y="4778280"/>
            <a:ext cx="6215040" cy="45226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CustomShape 1"/>
          <p:cNvSpPr/>
          <p:nvPr/>
        </p:nvSpPr>
        <p:spPr>
          <a:xfrm>
            <a:off x="4403880" y="9553680"/>
            <a:ext cx="3365640" cy="50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F74C9EDE-E5BA-43F7-BFD7-E1A4DFC5EF3F}" type="slidenum"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31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926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373400" y="754560"/>
            <a:ext cx="5023080" cy="3768840"/>
          </a:xfrm>
          <a:prstGeom prst="rect">
            <a:avLst/>
          </a:prstGeom>
        </p:spPr>
      </p:sp>
      <p:sp>
        <p:nvSpPr>
          <p:cNvPr id="927" name="PlaceHolder 3"/>
          <p:cNvSpPr>
            <a:spLocks noGrp="1"/>
          </p:cNvSpPr>
          <p:nvPr>
            <p:ph type="body"/>
          </p:nvPr>
        </p:nvSpPr>
        <p:spPr>
          <a:xfrm>
            <a:off x="777960" y="4778280"/>
            <a:ext cx="6215040" cy="45226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CustomShape 1"/>
          <p:cNvSpPr/>
          <p:nvPr/>
        </p:nvSpPr>
        <p:spPr>
          <a:xfrm>
            <a:off x="4403880" y="9553680"/>
            <a:ext cx="3365640" cy="50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9FD2C02-2954-4EAF-A2F5-8EE5FAA431B4}" type="slidenum"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34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929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373400" y="754560"/>
            <a:ext cx="5023080" cy="3768840"/>
          </a:xfrm>
          <a:prstGeom prst="rect">
            <a:avLst/>
          </a:prstGeom>
        </p:spPr>
      </p:sp>
      <p:sp>
        <p:nvSpPr>
          <p:cNvPr id="930" name="PlaceHolder 3"/>
          <p:cNvSpPr>
            <a:spLocks noGrp="1"/>
          </p:cNvSpPr>
          <p:nvPr>
            <p:ph type="body"/>
          </p:nvPr>
        </p:nvSpPr>
        <p:spPr>
          <a:xfrm>
            <a:off x="777960" y="4778280"/>
            <a:ext cx="6215040" cy="45226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CustomShape 1"/>
          <p:cNvSpPr/>
          <p:nvPr/>
        </p:nvSpPr>
        <p:spPr>
          <a:xfrm>
            <a:off x="4403880" y="9553680"/>
            <a:ext cx="3365640" cy="50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08E23747-9469-4737-B624-71187D3F55DC}" type="slidenum"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37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932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373400" y="754560"/>
            <a:ext cx="5023080" cy="3768840"/>
          </a:xfrm>
          <a:prstGeom prst="rect">
            <a:avLst/>
          </a:prstGeom>
        </p:spPr>
      </p:sp>
      <p:sp>
        <p:nvSpPr>
          <p:cNvPr id="933" name="PlaceHolder 3"/>
          <p:cNvSpPr>
            <a:spLocks noGrp="1"/>
          </p:cNvSpPr>
          <p:nvPr>
            <p:ph type="body"/>
          </p:nvPr>
        </p:nvSpPr>
        <p:spPr>
          <a:xfrm>
            <a:off x="777960" y="4778280"/>
            <a:ext cx="6215040" cy="45226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CustomShape 1"/>
          <p:cNvSpPr/>
          <p:nvPr/>
        </p:nvSpPr>
        <p:spPr>
          <a:xfrm>
            <a:off x="4403880" y="9553680"/>
            <a:ext cx="3365640" cy="50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164EE58C-4115-470D-A114-D90282EC918D}" type="slidenum"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38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935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373400" y="754560"/>
            <a:ext cx="5023080" cy="3768840"/>
          </a:xfrm>
          <a:prstGeom prst="rect">
            <a:avLst/>
          </a:prstGeom>
        </p:spPr>
      </p:sp>
      <p:sp>
        <p:nvSpPr>
          <p:cNvPr id="936" name="PlaceHolder 3"/>
          <p:cNvSpPr>
            <a:spLocks noGrp="1"/>
          </p:cNvSpPr>
          <p:nvPr>
            <p:ph type="body"/>
          </p:nvPr>
        </p:nvSpPr>
        <p:spPr>
          <a:xfrm>
            <a:off x="777960" y="4778280"/>
            <a:ext cx="6215040" cy="45226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CustomShape 1"/>
          <p:cNvSpPr/>
          <p:nvPr/>
        </p:nvSpPr>
        <p:spPr>
          <a:xfrm>
            <a:off x="4403880" y="9553680"/>
            <a:ext cx="3365640" cy="50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2DF83DAB-6633-4C06-8E4B-D9215C32F158}" type="slidenum"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39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938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373400" y="754560"/>
            <a:ext cx="5023080" cy="3768840"/>
          </a:xfrm>
          <a:prstGeom prst="rect">
            <a:avLst/>
          </a:prstGeom>
        </p:spPr>
      </p:sp>
      <p:sp>
        <p:nvSpPr>
          <p:cNvPr id="939" name="PlaceHolder 3"/>
          <p:cNvSpPr>
            <a:spLocks noGrp="1"/>
          </p:cNvSpPr>
          <p:nvPr>
            <p:ph type="body"/>
          </p:nvPr>
        </p:nvSpPr>
        <p:spPr>
          <a:xfrm>
            <a:off x="777960" y="4778280"/>
            <a:ext cx="6215040" cy="45226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CustomShape 1"/>
          <p:cNvSpPr/>
          <p:nvPr/>
        </p:nvSpPr>
        <p:spPr>
          <a:xfrm>
            <a:off x="4403880" y="9553680"/>
            <a:ext cx="3365640" cy="50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D572284B-9FFC-447E-AF03-BF6C6EC23964}" type="slidenum"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41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94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373400" y="754560"/>
            <a:ext cx="5023080" cy="3768840"/>
          </a:xfrm>
          <a:prstGeom prst="rect">
            <a:avLst/>
          </a:prstGeom>
        </p:spPr>
      </p:sp>
      <p:sp>
        <p:nvSpPr>
          <p:cNvPr id="942" name="PlaceHolder 3"/>
          <p:cNvSpPr>
            <a:spLocks noGrp="1"/>
          </p:cNvSpPr>
          <p:nvPr>
            <p:ph type="body"/>
          </p:nvPr>
        </p:nvSpPr>
        <p:spPr>
          <a:xfrm>
            <a:off x="777960" y="4778280"/>
            <a:ext cx="6215040" cy="45226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CustomShape 1"/>
          <p:cNvSpPr/>
          <p:nvPr/>
        </p:nvSpPr>
        <p:spPr>
          <a:xfrm>
            <a:off x="4403880" y="9553680"/>
            <a:ext cx="3365640" cy="50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A1E8836-7CC7-4523-8DA2-0466D4D895C1}" type="slidenum"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10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890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371600" y="754560"/>
            <a:ext cx="5028120" cy="3771000"/>
          </a:xfrm>
          <a:prstGeom prst="rect">
            <a:avLst/>
          </a:prstGeom>
        </p:spPr>
      </p:sp>
      <p:sp>
        <p:nvSpPr>
          <p:cNvPr id="891" name="PlaceHolder 3"/>
          <p:cNvSpPr>
            <a:spLocks noGrp="1"/>
          </p:cNvSpPr>
          <p:nvPr>
            <p:ph type="body"/>
          </p:nvPr>
        </p:nvSpPr>
        <p:spPr>
          <a:xfrm>
            <a:off x="777960" y="4778280"/>
            <a:ext cx="6215040" cy="45226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CustomShape 1"/>
          <p:cNvSpPr/>
          <p:nvPr/>
        </p:nvSpPr>
        <p:spPr>
          <a:xfrm>
            <a:off x="4403880" y="9553680"/>
            <a:ext cx="3365640" cy="50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000CC305-B876-4372-8715-E9ACA0BDE4F2}" type="slidenum"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42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944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373400" y="754560"/>
            <a:ext cx="5023080" cy="3768840"/>
          </a:xfrm>
          <a:prstGeom prst="rect">
            <a:avLst/>
          </a:prstGeom>
        </p:spPr>
      </p:sp>
      <p:sp>
        <p:nvSpPr>
          <p:cNvPr id="945" name="PlaceHolder 3"/>
          <p:cNvSpPr>
            <a:spLocks noGrp="1"/>
          </p:cNvSpPr>
          <p:nvPr>
            <p:ph type="body"/>
          </p:nvPr>
        </p:nvSpPr>
        <p:spPr>
          <a:xfrm>
            <a:off x="777960" y="4778280"/>
            <a:ext cx="6215040" cy="45226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CustomShape 1"/>
          <p:cNvSpPr/>
          <p:nvPr/>
        </p:nvSpPr>
        <p:spPr>
          <a:xfrm>
            <a:off x="4403880" y="9553680"/>
            <a:ext cx="3365640" cy="50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8FDB641-AE8F-42F1-9105-684E4BC085D0}" type="slidenum"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43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947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373400" y="754560"/>
            <a:ext cx="5023080" cy="3768840"/>
          </a:xfrm>
          <a:prstGeom prst="rect">
            <a:avLst/>
          </a:prstGeom>
        </p:spPr>
      </p:sp>
      <p:sp>
        <p:nvSpPr>
          <p:cNvPr id="948" name="PlaceHolder 3"/>
          <p:cNvSpPr>
            <a:spLocks noGrp="1"/>
          </p:cNvSpPr>
          <p:nvPr>
            <p:ph type="body"/>
          </p:nvPr>
        </p:nvSpPr>
        <p:spPr>
          <a:xfrm>
            <a:off x="777960" y="4778280"/>
            <a:ext cx="6215040" cy="45226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CustomShape 1"/>
          <p:cNvSpPr/>
          <p:nvPr/>
        </p:nvSpPr>
        <p:spPr>
          <a:xfrm>
            <a:off x="4403880" y="9553680"/>
            <a:ext cx="3365640" cy="50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477C9CA4-9A93-4009-9ABC-10E57CF24446}" type="slidenum"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44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950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373400" y="754560"/>
            <a:ext cx="5023080" cy="3768840"/>
          </a:xfrm>
          <a:prstGeom prst="rect">
            <a:avLst/>
          </a:prstGeom>
        </p:spPr>
      </p:sp>
      <p:sp>
        <p:nvSpPr>
          <p:cNvPr id="951" name="PlaceHolder 3"/>
          <p:cNvSpPr>
            <a:spLocks noGrp="1"/>
          </p:cNvSpPr>
          <p:nvPr>
            <p:ph type="body"/>
          </p:nvPr>
        </p:nvSpPr>
        <p:spPr>
          <a:xfrm>
            <a:off x="777960" y="4778280"/>
            <a:ext cx="6215040" cy="45226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CustomShape 1"/>
          <p:cNvSpPr/>
          <p:nvPr/>
        </p:nvSpPr>
        <p:spPr>
          <a:xfrm>
            <a:off x="4403880" y="9553680"/>
            <a:ext cx="3365640" cy="50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FD93DD4F-2D58-41B6-8E0C-915A8888D4AB}" type="slidenum"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45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953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373400" y="754560"/>
            <a:ext cx="5023080" cy="3768840"/>
          </a:xfrm>
          <a:prstGeom prst="rect">
            <a:avLst/>
          </a:prstGeom>
        </p:spPr>
      </p:sp>
      <p:sp>
        <p:nvSpPr>
          <p:cNvPr id="954" name="PlaceHolder 3"/>
          <p:cNvSpPr>
            <a:spLocks noGrp="1"/>
          </p:cNvSpPr>
          <p:nvPr>
            <p:ph type="body"/>
          </p:nvPr>
        </p:nvSpPr>
        <p:spPr>
          <a:xfrm>
            <a:off x="777960" y="4778280"/>
            <a:ext cx="6215040" cy="4522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76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The third transform is a step too far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CustomShape 1"/>
          <p:cNvSpPr/>
          <p:nvPr/>
        </p:nvSpPr>
        <p:spPr>
          <a:xfrm>
            <a:off x="4403880" y="9553680"/>
            <a:ext cx="3365640" cy="50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05BE52BA-FB7E-46FD-8045-0F3A30821635}" type="slidenum"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46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956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373400" y="754560"/>
            <a:ext cx="5023080" cy="3768840"/>
          </a:xfrm>
          <a:prstGeom prst="rect">
            <a:avLst/>
          </a:prstGeom>
        </p:spPr>
      </p:sp>
      <p:sp>
        <p:nvSpPr>
          <p:cNvPr id="957" name="PlaceHolder 3"/>
          <p:cNvSpPr>
            <a:spLocks noGrp="1"/>
          </p:cNvSpPr>
          <p:nvPr>
            <p:ph type="body"/>
          </p:nvPr>
        </p:nvSpPr>
        <p:spPr>
          <a:xfrm>
            <a:off x="777960" y="4778280"/>
            <a:ext cx="6215040" cy="45226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CustomShape 1"/>
          <p:cNvSpPr/>
          <p:nvPr/>
        </p:nvSpPr>
        <p:spPr>
          <a:xfrm>
            <a:off x="4403880" y="9553680"/>
            <a:ext cx="3365640" cy="50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659AA80-9A30-4C66-8022-AA05BB485C13}" type="slidenum"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49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959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373400" y="754560"/>
            <a:ext cx="5023080" cy="3768840"/>
          </a:xfrm>
          <a:prstGeom prst="rect">
            <a:avLst/>
          </a:prstGeom>
        </p:spPr>
      </p:sp>
      <p:sp>
        <p:nvSpPr>
          <p:cNvPr id="960" name="PlaceHolder 3"/>
          <p:cNvSpPr>
            <a:spLocks noGrp="1"/>
          </p:cNvSpPr>
          <p:nvPr>
            <p:ph type="body"/>
          </p:nvPr>
        </p:nvSpPr>
        <p:spPr>
          <a:xfrm>
            <a:off x="777960" y="4778280"/>
            <a:ext cx="6215040" cy="45226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CustomShape 1"/>
          <p:cNvSpPr/>
          <p:nvPr/>
        </p:nvSpPr>
        <p:spPr>
          <a:xfrm>
            <a:off x="4403880" y="9553680"/>
            <a:ext cx="3365640" cy="50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D471F83-354D-4CF0-A51C-5C9AB7AA271C}" type="slidenum"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50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962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373400" y="754560"/>
            <a:ext cx="5023080" cy="3768840"/>
          </a:xfrm>
          <a:prstGeom prst="rect">
            <a:avLst/>
          </a:prstGeom>
        </p:spPr>
      </p:sp>
      <p:sp>
        <p:nvSpPr>
          <p:cNvPr id="963" name="PlaceHolder 3"/>
          <p:cNvSpPr>
            <a:spLocks noGrp="1"/>
          </p:cNvSpPr>
          <p:nvPr>
            <p:ph type="body"/>
          </p:nvPr>
        </p:nvSpPr>
        <p:spPr>
          <a:xfrm>
            <a:off x="777960" y="4778280"/>
            <a:ext cx="6215040" cy="45226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CustomShape 1"/>
          <p:cNvSpPr/>
          <p:nvPr/>
        </p:nvSpPr>
        <p:spPr>
          <a:xfrm>
            <a:off x="4403880" y="9553680"/>
            <a:ext cx="3365640" cy="50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147231A5-5F7A-454D-A932-1D8494353DCB}" type="slidenum"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55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965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373400" y="754560"/>
            <a:ext cx="5023080" cy="3768840"/>
          </a:xfrm>
          <a:prstGeom prst="rect">
            <a:avLst/>
          </a:prstGeom>
        </p:spPr>
      </p:sp>
      <p:sp>
        <p:nvSpPr>
          <p:cNvPr id="966" name="PlaceHolder 3"/>
          <p:cNvSpPr>
            <a:spLocks noGrp="1"/>
          </p:cNvSpPr>
          <p:nvPr>
            <p:ph type="body"/>
          </p:nvPr>
        </p:nvSpPr>
        <p:spPr>
          <a:xfrm>
            <a:off x="777960" y="4778280"/>
            <a:ext cx="6215040" cy="45226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CustomShape 1"/>
          <p:cNvSpPr/>
          <p:nvPr/>
        </p:nvSpPr>
        <p:spPr>
          <a:xfrm>
            <a:off x="4403880" y="9553680"/>
            <a:ext cx="3365640" cy="50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070A54C-728D-4C84-9E9E-DFDC2E32F296}" type="slidenum"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58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968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373400" y="754560"/>
            <a:ext cx="5023080" cy="3768840"/>
          </a:xfrm>
          <a:prstGeom prst="rect">
            <a:avLst/>
          </a:prstGeom>
        </p:spPr>
      </p:sp>
      <p:sp>
        <p:nvSpPr>
          <p:cNvPr id="969" name="PlaceHolder 3"/>
          <p:cNvSpPr>
            <a:spLocks noGrp="1"/>
          </p:cNvSpPr>
          <p:nvPr>
            <p:ph type="body"/>
          </p:nvPr>
        </p:nvSpPr>
        <p:spPr>
          <a:xfrm>
            <a:off x="777960" y="4778280"/>
            <a:ext cx="6215040" cy="45226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CustomShape 1"/>
          <p:cNvSpPr/>
          <p:nvPr/>
        </p:nvSpPr>
        <p:spPr>
          <a:xfrm>
            <a:off x="4403880" y="9553680"/>
            <a:ext cx="3365640" cy="50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9FC97D3-DE63-4783-A019-A02127BF1266}" type="slidenum"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59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97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373400" y="754560"/>
            <a:ext cx="5023080" cy="3768840"/>
          </a:xfrm>
          <a:prstGeom prst="rect">
            <a:avLst/>
          </a:prstGeom>
        </p:spPr>
      </p:sp>
      <p:sp>
        <p:nvSpPr>
          <p:cNvPr id="972" name="PlaceHolder 3"/>
          <p:cNvSpPr>
            <a:spLocks noGrp="1"/>
          </p:cNvSpPr>
          <p:nvPr>
            <p:ph type="body"/>
          </p:nvPr>
        </p:nvSpPr>
        <p:spPr>
          <a:xfrm>
            <a:off x="777960" y="4778280"/>
            <a:ext cx="6215040" cy="45226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CustomShape 1"/>
          <p:cNvSpPr/>
          <p:nvPr/>
        </p:nvSpPr>
        <p:spPr>
          <a:xfrm>
            <a:off x="4403880" y="9553680"/>
            <a:ext cx="3365640" cy="50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CE05A482-C09E-435A-AF8D-F61F36587452}" type="slidenum"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11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893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373400" y="754560"/>
            <a:ext cx="5023080" cy="3768840"/>
          </a:xfrm>
          <a:prstGeom prst="rect">
            <a:avLst/>
          </a:prstGeom>
        </p:spPr>
      </p:sp>
      <p:sp>
        <p:nvSpPr>
          <p:cNvPr id="894" name="PlaceHolder 3"/>
          <p:cNvSpPr>
            <a:spLocks noGrp="1"/>
          </p:cNvSpPr>
          <p:nvPr>
            <p:ph type="body"/>
          </p:nvPr>
        </p:nvSpPr>
        <p:spPr>
          <a:xfrm>
            <a:off x="777960" y="4778280"/>
            <a:ext cx="6215040" cy="45226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CustomShape 1"/>
          <p:cNvSpPr/>
          <p:nvPr/>
        </p:nvSpPr>
        <p:spPr>
          <a:xfrm>
            <a:off x="4403880" y="9553680"/>
            <a:ext cx="3365640" cy="50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C634759-8E68-4965-ABE4-0A98FDD69356}" type="slidenum"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60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974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373400" y="754560"/>
            <a:ext cx="5023080" cy="3768840"/>
          </a:xfrm>
          <a:prstGeom prst="rect">
            <a:avLst/>
          </a:prstGeom>
        </p:spPr>
      </p:sp>
      <p:sp>
        <p:nvSpPr>
          <p:cNvPr id="975" name="PlaceHolder 3"/>
          <p:cNvSpPr>
            <a:spLocks noGrp="1"/>
          </p:cNvSpPr>
          <p:nvPr>
            <p:ph type="body"/>
          </p:nvPr>
        </p:nvSpPr>
        <p:spPr>
          <a:xfrm>
            <a:off x="777960" y="4778280"/>
            <a:ext cx="6215040" cy="45226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3400" y="754560"/>
            <a:ext cx="5023080" cy="3768840"/>
          </a:xfrm>
          <a:prstGeom prst="rect">
            <a:avLst/>
          </a:prstGeom>
        </p:spPr>
      </p:sp>
      <p:sp>
        <p:nvSpPr>
          <p:cNvPr id="977" name="PlaceHolder 2"/>
          <p:cNvSpPr>
            <a:spLocks noGrp="1"/>
          </p:cNvSpPr>
          <p:nvPr>
            <p:ph type="body"/>
          </p:nvPr>
        </p:nvSpPr>
        <p:spPr>
          <a:xfrm>
            <a:off x="777960" y="4778280"/>
            <a:ext cx="6215040" cy="45226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978" name="CustomShape 3"/>
          <p:cNvSpPr/>
          <p:nvPr/>
        </p:nvSpPr>
        <p:spPr>
          <a:xfrm>
            <a:off x="4403880" y="9553680"/>
            <a:ext cx="3365640" cy="50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1D8FBFC0-AB8D-486A-9A58-1461E4E305F7}" type="slidenum"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61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3400" y="754560"/>
            <a:ext cx="5023080" cy="3768840"/>
          </a:xfrm>
          <a:prstGeom prst="rect">
            <a:avLst/>
          </a:prstGeom>
        </p:spPr>
      </p:sp>
      <p:sp>
        <p:nvSpPr>
          <p:cNvPr id="980" name="PlaceHolder 2"/>
          <p:cNvSpPr>
            <a:spLocks noGrp="1"/>
          </p:cNvSpPr>
          <p:nvPr>
            <p:ph type="body"/>
          </p:nvPr>
        </p:nvSpPr>
        <p:spPr>
          <a:xfrm>
            <a:off x="777960" y="4778280"/>
            <a:ext cx="6215040" cy="45226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981" name="CustomShape 3"/>
          <p:cNvSpPr/>
          <p:nvPr/>
        </p:nvSpPr>
        <p:spPr>
          <a:xfrm>
            <a:off x="4403880" y="9553680"/>
            <a:ext cx="3365640" cy="50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0D2CBFD2-A275-44A8-BE92-816AEFA169D6}" type="slidenum"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62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3400" y="754560"/>
            <a:ext cx="5023080" cy="3768840"/>
          </a:xfrm>
          <a:prstGeom prst="rect">
            <a:avLst/>
          </a:prstGeom>
        </p:spPr>
      </p:sp>
      <p:sp>
        <p:nvSpPr>
          <p:cNvPr id="983" name="PlaceHolder 2"/>
          <p:cNvSpPr>
            <a:spLocks noGrp="1"/>
          </p:cNvSpPr>
          <p:nvPr>
            <p:ph type="body"/>
          </p:nvPr>
        </p:nvSpPr>
        <p:spPr>
          <a:xfrm>
            <a:off x="777960" y="4778280"/>
            <a:ext cx="6215040" cy="45226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984" name="CustomShape 3"/>
          <p:cNvSpPr/>
          <p:nvPr/>
        </p:nvSpPr>
        <p:spPr>
          <a:xfrm>
            <a:off x="4403880" y="9553680"/>
            <a:ext cx="3365640" cy="50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7EE45E3-54CF-4E30-8E64-3CBC6C16A7AB}" type="slidenum"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63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3400" y="754560"/>
            <a:ext cx="5023080" cy="3768840"/>
          </a:xfrm>
          <a:prstGeom prst="rect">
            <a:avLst/>
          </a:prstGeom>
        </p:spPr>
      </p:sp>
      <p:sp>
        <p:nvSpPr>
          <p:cNvPr id="986" name="PlaceHolder 2"/>
          <p:cNvSpPr>
            <a:spLocks noGrp="1"/>
          </p:cNvSpPr>
          <p:nvPr>
            <p:ph type="body"/>
          </p:nvPr>
        </p:nvSpPr>
        <p:spPr>
          <a:xfrm>
            <a:off x="777960" y="4778280"/>
            <a:ext cx="6215040" cy="45226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987" name="CustomShape 3"/>
          <p:cNvSpPr/>
          <p:nvPr/>
        </p:nvSpPr>
        <p:spPr>
          <a:xfrm>
            <a:off x="4403880" y="9553680"/>
            <a:ext cx="3365640" cy="50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0CF6BA5-1350-4FF5-95F8-40B9498CAABA}" type="slidenum"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64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3400" y="754560"/>
            <a:ext cx="5023080" cy="3768840"/>
          </a:xfrm>
          <a:prstGeom prst="rect">
            <a:avLst/>
          </a:prstGeom>
        </p:spPr>
      </p:sp>
      <p:sp>
        <p:nvSpPr>
          <p:cNvPr id="989" name="PlaceHolder 2"/>
          <p:cNvSpPr>
            <a:spLocks noGrp="1"/>
          </p:cNvSpPr>
          <p:nvPr>
            <p:ph type="body"/>
          </p:nvPr>
        </p:nvSpPr>
        <p:spPr>
          <a:xfrm>
            <a:off x="777960" y="4778280"/>
            <a:ext cx="6215040" cy="45226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990" name="CustomShape 3"/>
          <p:cNvSpPr/>
          <p:nvPr/>
        </p:nvSpPr>
        <p:spPr>
          <a:xfrm>
            <a:off x="4403880" y="9553680"/>
            <a:ext cx="3365640" cy="50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3FFDEF4A-5D2D-4A5A-9F1C-946FA3B3F7C2}" type="slidenum"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65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3400" y="754560"/>
            <a:ext cx="5023080" cy="3768840"/>
          </a:xfrm>
          <a:prstGeom prst="rect">
            <a:avLst/>
          </a:prstGeom>
        </p:spPr>
      </p:sp>
      <p:sp>
        <p:nvSpPr>
          <p:cNvPr id="992" name="PlaceHolder 2"/>
          <p:cNvSpPr>
            <a:spLocks noGrp="1"/>
          </p:cNvSpPr>
          <p:nvPr>
            <p:ph type="body"/>
          </p:nvPr>
        </p:nvSpPr>
        <p:spPr>
          <a:xfrm>
            <a:off x="777960" y="4778280"/>
            <a:ext cx="6215040" cy="45226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993" name="CustomShape 3"/>
          <p:cNvSpPr/>
          <p:nvPr/>
        </p:nvSpPr>
        <p:spPr>
          <a:xfrm>
            <a:off x="4403880" y="9553680"/>
            <a:ext cx="3365640" cy="50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F8321007-2FD4-4DF2-B14F-106596FB99FD}" type="slidenum"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66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3400" y="754560"/>
            <a:ext cx="5023080" cy="3768840"/>
          </a:xfrm>
          <a:prstGeom prst="rect">
            <a:avLst/>
          </a:prstGeom>
        </p:spPr>
      </p:sp>
      <p:sp>
        <p:nvSpPr>
          <p:cNvPr id="995" name="PlaceHolder 2"/>
          <p:cNvSpPr>
            <a:spLocks noGrp="1"/>
          </p:cNvSpPr>
          <p:nvPr>
            <p:ph type="body"/>
          </p:nvPr>
        </p:nvSpPr>
        <p:spPr>
          <a:xfrm>
            <a:off x="777960" y="4778280"/>
            <a:ext cx="6215040" cy="45226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996" name="CustomShape 3"/>
          <p:cNvSpPr/>
          <p:nvPr/>
        </p:nvSpPr>
        <p:spPr>
          <a:xfrm>
            <a:off x="4403880" y="9553680"/>
            <a:ext cx="3365640" cy="50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C909CF54-7479-49A6-BC70-5AA4418B17B4}" type="slidenum"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67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3400" y="754560"/>
            <a:ext cx="5023080" cy="3768840"/>
          </a:xfrm>
          <a:prstGeom prst="rect">
            <a:avLst/>
          </a:prstGeom>
        </p:spPr>
      </p:sp>
      <p:sp>
        <p:nvSpPr>
          <p:cNvPr id="998" name="PlaceHolder 2"/>
          <p:cNvSpPr>
            <a:spLocks noGrp="1"/>
          </p:cNvSpPr>
          <p:nvPr>
            <p:ph type="body"/>
          </p:nvPr>
        </p:nvSpPr>
        <p:spPr>
          <a:xfrm>
            <a:off x="777960" y="4778280"/>
            <a:ext cx="6215040" cy="45226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999" name="CustomShape 3"/>
          <p:cNvSpPr/>
          <p:nvPr/>
        </p:nvSpPr>
        <p:spPr>
          <a:xfrm>
            <a:off x="4403880" y="9553680"/>
            <a:ext cx="3365640" cy="50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4B8E7881-9C36-490C-9A16-02380A7F65E5}" type="slidenum"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68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3400" y="754560"/>
            <a:ext cx="5023080" cy="3768840"/>
          </a:xfrm>
          <a:prstGeom prst="rect">
            <a:avLst/>
          </a:prstGeom>
        </p:spPr>
      </p:sp>
      <p:sp>
        <p:nvSpPr>
          <p:cNvPr id="1001" name="PlaceHolder 2"/>
          <p:cNvSpPr>
            <a:spLocks noGrp="1"/>
          </p:cNvSpPr>
          <p:nvPr>
            <p:ph type="body"/>
          </p:nvPr>
        </p:nvSpPr>
        <p:spPr>
          <a:xfrm>
            <a:off x="777960" y="4778280"/>
            <a:ext cx="6215040" cy="45226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02" name="CustomShape 3"/>
          <p:cNvSpPr/>
          <p:nvPr/>
        </p:nvSpPr>
        <p:spPr>
          <a:xfrm>
            <a:off x="4403880" y="9553680"/>
            <a:ext cx="3365640" cy="50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6EB6A0D-AEC7-4E51-BC11-CACCAA62CEFE}" type="slidenum"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69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CustomShape 1"/>
          <p:cNvSpPr/>
          <p:nvPr/>
        </p:nvSpPr>
        <p:spPr>
          <a:xfrm>
            <a:off x="4403880" y="9553680"/>
            <a:ext cx="3365640" cy="50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459334CA-F974-4D41-97FD-A06E6089C2E3}" type="slidenum"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12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896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373400" y="754560"/>
            <a:ext cx="5023080" cy="3768840"/>
          </a:xfrm>
          <a:prstGeom prst="rect">
            <a:avLst/>
          </a:prstGeom>
        </p:spPr>
      </p:sp>
      <p:sp>
        <p:nvSpPr>
          <p:cNvPr id="897" name="PlaceHolder 3"/>
          <p:cNvSpPr>
            <a:spLocks noGrp="1"/>
          </p:cNvSpPr>
          <p:nvPr>
            <p:ph type="body"/>
          </p:nvPr>
        </p:nvSpPr>
        <p:spPr>
          <a:xfrm>
            <a:off x="777960" y="4778280"/>
            <a:ext cx="6215040" cy="45226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3400" y="754560"/>
            <a:ext cx="5023080" cy="3768840"/>
          </a:xfrm>
          <a:prstGeom prst="rect">
            <a:avLst/>
          </a:prstGeom>
        </p:spPr>
      </p:sp>
      <p:sp>
        <p:nvSpPr>
          <p:cNvPr id="1004" name="PlaceHolder 2"/>
          <p:cNvSpPr>
            <a:spLocks noGrp="1"/>
          </p:cNvSpPr>
          <p:nvPr>
            <p:ph type="body"/>
          </p:nvPr>
        </p:nvSpPr>
        <p:spPr>
          <a:xfrm>
            <a:off x="777960" y="4778280"/>
            <a:ext cx="6215040" cy="45226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05" name="CustomShape 3"/>
          <p:cNvSpPr/>
          <p:nvPr/>
        </p:nvSpPr>
        <p:spPr>
          <a:xfrm>
            <a:off x="4403880" y="9553680"/>
            <a:ext cx="3365640" cy="50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BD7DFFB-B537-4567-B1C4-BA9CE19FEB13}" type="slidenum"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70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3400" y="754560"/>
            <a:ext cx="5023080" cy="3768840"/>
          </a:xfrm>
          <a:prstGeom prst="rect">
            <a:avLst/>
          </a:prstGeom>
        </p:spPr>
      </p:sp>
      <p:sp>
        <p:nvSpPr>
          <p:cNvPr id="1007" name="PlaceHolder 2"/>
          <p:cNvSpPr>
            <a:spLocks noGrp="1"/>
          </p:cNvSpPr>
          <p:nvPr>
            <p:ph type="body"/>
          </p:nvPr>
        </p:nvSpPr>
        <p:spPr>
          <a:xfrm>
            <a:off x="777960" y="4778280"/>
            <a:ext cx="6215040" cy="45226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08" name="CustomShape 3"/>
          <p:cNvSpPr/>
          <p:nvPr/>
        </p:nvSpPr>
        <p:spPr>
          <a:xfrm>
            <a:off x="4403880" y="9553680"/>
            <a:ext cx="3365640" cy="50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302C43E0-2551-44D9-BE39-8D7C5518E649}" type="slidenum"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71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CustomShape 1"/>
          <p:cNvSpPr/>
          <p:nvPr/>
        </p:nvSpPr>
        <p:spPr>
          <a:xfrm>
            <a:off x="4403880" y="9553680"/>
            <a:ext cx="3365640" cy="50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F2070F65-ACB1-4AFE-99A7-FE8DDD7ADD34}" type="slidenum"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82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1010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373400" y="754560"/>
            <a:ext cx="5023080" cy="3768840"/>
          </a:xfrm>
          <a:prstGeom prst="rect">
            <a:avLst/>
          </a:prstGeom>
        </p:spPr>
      </p:sp>
      <p:sp>
        <p:nvSpPr>
          <p:cNvPr id="1011" name="PlaceHolder 3"/>
          <p:cNvSpPr>
            <a:spLocks noGrp="1"/>
          </p:cNvSpPr>
          <p:nvPr>
            <p:ph type="body"/>
          </p:nvPr>
        </p:nvSpPr>
        <p:spPr>
          <a:xfrm>
            <a:off x="777960" y="4778280"/>
            <a:ext cx="6215040" cy="45226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CustomShape 1"/>
          <p:cNvSpPr/>
          <p:nvPr/>
        </p:nvSpPr>
        <p:spPr>
          <a:xfrm>
            <a:off x="4403880" y="9553680"/>
            <a:ext cx="3365640" cy="50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F180674-8D54-42C1-95A2-96D326086139}" type="slidenum"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13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899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373400" y="754560"/>
            <a:ext cx="5023080" cy="3768840"/>
          </a:xfrm>
          <a:prstGeom prst="rect">
            <a:avLst/>
          </a:prstGeom>
        </p:spPr>
      </p:sp>
      <p:sp>
        <p:nvSpPr>
          <p:cNvPr id="900" name="PlaceHolder 3"/>
          <p:cNvSpPr>
            <a:spLocks noGrp="1"/>
          </p:cNvSpPr>
          <p:nvPr>
            <p:ph type="body"/>
          </p:nvPr>
        </p:nvSpPr>
        <p:spPr>
          <a:xfrm>
            <a:off x="777960" y="4778280"/>
            <a:ext cx="6215040" cy="45226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CustomShape 1"/>
          <p:cNvSpPr/>
          <p:nvPr/>
        </p:nvSpPr>
        <p:spPr>
          <a:xfrm>
            <a:off x="4403880" y="9553680"/>
            <a:ext cx="3365640" cy="50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9860023B-5666-4050-87B4-D4B65C09A821}" type="slidenum"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14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902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373400" y="754560"/>
            <a:ext cx="5023080" cy="3768840"/>
          </a:xfrm>
          <a:prstGeom prst="rect">
            <a:avLst/>
          </a:prstGeom>
        </p:spPr>
      </p:sp>
      <p:sp>
        <p:nvSpPr>
          <p:cNvPr id="903" name="PlaceHolder 3"/>
          <p:cNvSpPr>
            <a:spLocks noGrp="1"/>
          </p:cNvSpPr>
          <p:nvPr>
            <p:ph type="body"/>
          </p:nvPr>
        </p:nvSpPr>
        <p:spPr>
          <a:xfrm>
            <a:off x="777960" y="4778280"/>
            <a:ext cx="6215040" cy="45226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CustomShape 1"/>
          <p:cNvSpPr/>
          <p:nvPr/>
        </p:nvSpPr>
        <p:spPr>
          <a:xfrm>
            <a:off x="4403880" y="9553680"/>
            <a:ext cx="3365640" cy="50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2FFB522D-A34D-4BA4-8296-74CDB259633D}" type="slidenum"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15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905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373400" y="754560"/>
            <a:ext cx="5023080" cy="3768840"/>
          </a:xfrm>
          <a:prstGeom prst="rect">
            <a:avLst/>
          </a:prstGeom>
        </p:spPr>
      </p:sp>
      <p:sp>
        <p:nvSpPr>
          <p:cNvPr id="906" name="PlaceHolder 3"/>
          <p:cNvSpPr>
            <a:spLocks noGrp="1"/>
          </p:cNvSpPr>
          <p:nvPr>
            <p:ph type="body"/>
          </p:nvPr>
        </p:nvSpPr>
        <p:spPr>
          <a:xfrm>
            <a:off x="777960" y="4778280"/>
            <a:ext cx="6215040" cy="45226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CustomShape 1"/>
          <p:cNvSpPr/>
          <p:nvPr/>
        </p:nvSpPr>
        <p:spPr>
          <a:xfrm>
            <a:off x="4403880" y="9553680"/>
            <a:ext cx="3365640" cy="50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40740FF5-BC9D-4F08-9DEA-3FE4BD6E3B8B}" type="slidenum"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16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908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373400" y="754560"/>
            <a:ext cx="5023080" cy="3768840"/>
          </a:xfrm>
          <a:prstGeom prst="rect">
            <a:avLst/>
          </a:prstGeom>
        </p:spPr>
      </p:sp>
      <p:sp>
        <p:nvSpPr>
          <p:cNvPr id="909" name="PlaceHolder 3"/>
          <p:cNvSpPr>
            <a:spLocks noGrp="1"/>
          </p:cNvSpPr>
          <p:nvPr>
            <p:ph type="body"/>
          </p:nvPr>
        </p:nvSpPr>
        <p:spPr>
          <a:xfrm>
            <a:off x="777960" y="4778280"/>
            <a:ext cx="6215040" cy="45226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CustomShape 1"/>
          <p:cNvSpPr/>
          <p:nvPr/>
        </p:nvSpPr>
        <p:spPr>
          <a:xfrm>
            <a:off x="4403880" y="9553680"/>
            <a:ext cx="3365640" cy="50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27F2EA7-B2AA-4872-8EC8-B86C7DA32911}" type="slidenum"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22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91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373400" y="754560"/>
            <a:ext cx="5023080" cy="3768840"/>
          </a:xfrm>
          <a:prstGeom prst="rect">
            <a:avLst/>
          </a:prstGeom>
        </p:spPr>
      </p:sp>
      <p:sp>
        <p:nvSpPr>
          <p:cNvPr id="912" name="PlaceHolder 3"/>
          <p:cNvSpPr>
            <a:spLocks noGrp="1"/>
          </p:cNvSpPr>
          <p:nvPr>
            <p:ph type="body"/>
          </p:nvPr>
        </p:nvSpPr>
        <p:spPr>
          <a:xfrm>
            <a:off x="777960" y="4778280"/>
            <a:ext cx="6215040" cy="45226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5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0" y="4320000"/>
            <a:ext cx="501840" cy="107784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289080"/>
            <a:ext cx="500040" cy="107460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0" y="289080"/>
            <a:ext cx="500040" cy="107460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0" y="289080"/>
            <a:ext cx="500040" cy="107460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5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6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7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2.t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755640" y="1763280"/>
            <a:ext cx="8564400" cy="195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Image Enhancement</a:t>
            </a:r>
            <a:br/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(Point Processing)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2866743" y="5796395"/>
            <a:ext cx="7053840" cy="162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  <a:spcBef>
                <a:spcPts val="794"/>
              </a:spcBef>
            </a:pPr>
            <a:endParaRPr lang="en-US" sz="1800" b="0" strike="noStrike" spc="-1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646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Dr Muhammad Zubair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61"/>
              </a:spcBef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4398480" y="6889680"/>
            <a:ext cx="1279800" cy="40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9D495D8A-CDAE-47E3-AE0F-35B6B8C7625B}" type="slidenum">
              <a:rPr lang="en-US" sz="1000" b="0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1</a:t>
            </a:fld>
            <a:endParaRPr lang="en-US" sz="1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960840" y="2948400"/>
            <a:ext cx="8164440" cy="380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471"/>
              </a:spcBef>
            </a:pPr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So far when we have spoken about image grey level values we have said they are in the range [0, 255]</a:t>
            </a:r>
            <a:endParaRPr lang="en-US" sz="2400" b="0" strike="noStrike" spc="-1">
              <a:latin typeface="Arial"/>
            </a:endParaRPr>
          </a:p>
          <a:p>
            <a:pPr marL="576000" lvl="1" indent="-270000">
              <a:lnSpc>
                <a:spcPct val="100000"/>
              </a:lnSpc>
              <a:spcBef>
                <a:spcPts val="434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200" b="0" strike="noStrike" spc="-1">
                <a:solidFill>
                  <a:srgbClr val="073E87"/>
                </a:solidFill>
                <a:latin typeface="Arial"/>
                <a:ea typeface="DejaVu Sans"/>
              </a:rPr>
              <a:t>Where 0 is black and 255 is white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1"/>
              </a:spcBef>
            </a:pPr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There is no reason why we have to use this range</a:t>
            </a:r>
            <a:endParaRPr lang="en-US" sz="2400" b="0" strike="noStrike" spc="-1">
              <a:latin typeface="Arial"/>
            </a:endParaRPr>
          </a:p>
          <a:p>
            <a:pPr marL="576000" lvl="1" indent="-270000">
              <a:lnSpc>
                <a:spcPct val="100000"/>
              </a:lnSpc>
              <a:spcBef>
                <a:spcPts val="496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500" b="0" strike="noStrike" spc="-1">
                <a:solidFill>
                  <a:srgbClr val="073E87"/>
                </a:solidFill>
                <a:latin typeface="Arial"/>
                <a:ea typeface="DejaVu Sans"/>
              </a:rPr>
              <a:t>The range [0,255] stems from display technologes</a:t>
            </a:r>
            <a:endParaRPr lang="en-US" sz="25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1"/>
              </a:spcBef>
            </a:pPr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For many of the image processing operations in this lecture grey levels are assumed to  be given in the range [0.0, 1.0]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595"/>
              </a:spcAft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A Note About Grey Levels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960840" y="2948400"/>
            <a:ext cx="8164440" cy="380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471"/>
              </a:spcBef>
            </a:pPr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Image enhancement is the process of making images more useful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1"/>
              </a:spcBef>
            </a:pPr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The reasons for doing this include:</a:t>
            </a:r>
            <a:endParaRPr lang="en-US" sz="2400" b="0" strike="noStrike" spc="-1">
              <a:latin typeface="Arial"/>
            </a:endParaRPr>
          </a:p>
          <a:p>
            <a:pPr marL="576000" lvl="1" indent="-270000">
              <a:lnSpc>
                <a:spcPct val="100000"/>
              </a:lnSpc>
              <a:spcBef>
                <a:spcPts val="434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200" b="0" strike="noStrike" spc="-1">
                <a:solidFill>
                  <a:srgbClr val="073E87"/>
                </a:solidFill>
                <a:latin typeface="Arial"/>
                <a:ea typeface="DejaVu Sans"/>
              </a:rPr>
              <a:t>Highlighting interesting detail in images</a:t>
            </a:r>
            <a:endParaRPr lang="en-US" sz="2200" b="0" strike="noStrike" spc="-1">
              <a:latin typeface="Arial"/>
            </a:endParaRPr>
          </a:p>
          <a:p>
            <a:pPr marL="576000" lvl="1" indent="-270000">
              <a:lnSpc>
                <a:spcPct val="100000"/>
              </a:lnSpc>
              <a:spcBef>
                <a:spcPts val="434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200" b="0" strike="noStrike" spc="-1">
                <a:solidFill>
                  <a:srgbClr val="073E87"/>
                </a:solidFill>
                <a:latin typeface="Arial"/>
                <a:ea typeface="DejaVu Sans"/>
              </a:rPr>
              <a:t>Removing noise from images</a:t>
            </a:r>
            <a:endParaRPr lang="en-US" sz="2200" b="0" strike="noStrike" spc="-1">
              <a:latin typeface="Arial"/>
            </a:endParaRPr>
          </a:p>
          <a:p>
            <a:pPr marL="576000" lvl="1" indent="-270000">
              <a:lnSpc>
                <a:spcPct val="100000"/>
              </a:lnSpc>
              <a:spcBef>
                <a:spcPts val="434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200" b="0" strike="noStrike" spc="-1">
                <a:solidFill>
                  <a:srgbClr val="073E87"/>
                </a:solidFill>
                <a:latin typeface="Arial"/>
                <a:ea typeface="DejaVu Sans"/>
              </a:rPr>
              <a:t>Making images more visually appealing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What Is Image Enhancement?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Image Enhancement Examples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191" name="Picture 151"/>
          <p:cNvPicPr/>
          <p:nvPr/>
        </p:nvPicPr>
        <p:blipFill>
          <a:blip r:embed="rId3"/>
          <a:srcRect r="61008" b="50419"/>
          <a:stretch/>
        </p:blipFill>
        <p:spPr>
          <a:xfrm>
            <a:off x="295200" y="1766520"/>
            <a:ext cx="3981600" cy="5276880"/>
          </a:xfrm>
          <a:prstGeom prst="rect">
            <a:avLst/>
          </a:prstGeom>
          <a:ln>
            <a:noFill/>
          </a:ln>
        </p:spPr>
      </p:pic>
      <p:pic>
        <p:nvPicPr>
          <p:cNvPr id="192" name="Picture 152"/>
          <p:cNvPicPr/>
          <p:nvPr/>
        </p:nvPicPr>
        <p:blipFill>
          <a:blip r:embed="rId3"/>
          <a:srcRect t="50112" r="60648"/>
          <a:stretch/>
        </p:blipFill>
        <p:spPr>
          <a:xfrm>
            <a:off x="5815440" y="1784520"/>
            <a:ext cx="3992400" cy="527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Image Enhancement Examples (cont…)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194" name="Picture 155"/>
          <p:cNvPicPr/>
          <p:nvPr/>
        </p:nvPicPr>
        <p:blipFill>
          <a:blip r:embed="rId3"/>
          <a:srcRect l="50072" t="49878"/>
          <a:stretch/>
        </p:blipFill>
        <p:spPr>
          <a:xfrm>
            <a:off x="5978520" y="1413000"/>
            <a:ext cx="3802680" cy="6075360"/>
          </a:xfrm>
          <a:prstGeom prst="rect">
            <a:avLst/>
          </a:prstGeom>
          <a:ln>
            <a:noFill/>
          </a:ln>
        </p:spPr>
      </p:pic>
      <p:pic>
        <p:nvPicPr>
          <p:cNvPr id="195" name="Picture 156"/>
          <p:cNvPicPr/>
          <p:nvPr/>
        </p:nvPicPr>
        <p:blipFill>
          <a:blip r:embed="rId4"/>
          <a:srcRect r="50310" b="50038"/>
          <a:stretch/>
        </p:blipFill>
        <p:spPr>
          <a:xfrm>
            <a:off x="262080" y="1413000"/>
            <a:ext cx="3801960" cy="6067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Image Enhancement Examples (cont…)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197" name="Picture 159"/>
          <p:cNvPicPr/>
          <p:nvPr/>
        </p:nvPicPr>
        <p:blipFill>
          <a:blip r:embed="rId3"/>
          <a:srcRect r="66708" b="29718"/>
          <a:stretch/>
        </p:blipFill>
        <p:spPr>
          <a:xfrm>
            <a:off x="235080" y="2227680"/>
            <a:ext cx="4454640" cy="4309920"/>
          </a:xfrm>
          <a:prstGeom prst="rect">
            <a:avLst/>
          </a:prstGeom>
          <a:ln>
            <a:noFill/>
          </a:ln>
        </p:spPr>
      </p:pic>
      <p:pic>
        <p:nvPicPr>
          <p:cNvPr id="198" name="Picture 160"/>
          <p:cNvPicPr/>
          <p:nvPr/>
        </p:nvPicPr>
        <p:blipFill>
          <a:blip r:embed="rId3"/>
          <a:srcRect l="66499" b="29718"/>
          <a:stretch/>
        </p:blipFill>
        <p:spPr>
          <a:xfrm>
            <a:off x="5541480" y="2165400"/>
            <a:ext cx="4536000" cy="4359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960840" y="2948400"/>
            <a:ext cx="8164440" cy="380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0" name="CustomShape 2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Image Enhancement Examples (cont…)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201" name="Picture 164"/>
          <p:cNvPicPr/>
          <p:nvPr/>
        </p:nvPicPr>
        <p:blipFill>
          <a:blip r:embed="rId3"/>
          <a:srcRect b="16803"/>
          <a:stretch/>
        </p:blipFill>
        <p:spPr>
          <a:xfrm>
            <a:off x="276120" y="1456200"/>
            <a:ext cx="9696600" cy="608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960840" y="2948400"/>
            <a:ext cx="8164440" cy="380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471"/>
              </a:spcBef>
            </a:pPr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There are two broad categories of image enhancement techniques</a:t>
            </a:r>
            <a:endParaRPr lang="en-US" sz="2400" b="0" strike="noStrike" spc="-1">
              <a:latin typeface="Arial"/>
            </a:endParaRPr>
          </a:p>
          <a:p>
            <a:pPr marL="576000" lvl="1" indent="-270000">
              <a:lnSpc>
                <a:spcPct val="100000"/>
              </a:lnSpc>
              <a:spcBef>
                <a:spcPts val="434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200" b="0" strike="noStrike" spc="-1">
                <a:solidFill>
                  <a:srgbClr val="073E87"/>
                </a:solidFill>
                <a:latin typeface="Arial"/>
                <a:ea typeface="DejaVu Sans"/>
              </a:rPr>
              <a:t>Spatial domain techniques</a:t>
            </a:r>
            <a:endParaRPr lang="en-US" sz="2200" b="0" strike="noStrike" spc="-1">
              <a:latin typeface="Arial"/>
            </a:endParaRPr>
          </a:p>
          <a:p>
            <a:pPr marL="855360" lvl="2" indent="-225720">
              <a:lnSpc>
                <a:spcPct val="100000"/>
              </a:lnSpc>
              <a:spcBef>
                <a:spcPts val="400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000" b="0" strike="noStrike" spc="-1">
                <a:solidFill>
                  <a:srgbClr val="073E87"/>
                </a:solidFill>
                <a:latin typeface="Arial"/>
                <a:ea typeface="DejaVu Sans"/>
              </a:rPr>
              <a:t>Direct manipulation of image pixels</a:t>
            </a:r>
            <a:endParaRPr lang="en-US" sz="2000" b="0" strike="noStrike" spc="-1">
              <a:latin typeface="Arial"/>
            </a:endParaRPr>
          </a:p>
          <a:p>
            <a:pPr marL="576000" lvl="1" indent="-270000">
              <a:lnSpc>
                <a:spcPct val="100000"/>
              </a:lnSpc>
              <a:spcBef>
                <a:spcPts val="434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200" b="0" strike="noStrike" spc="-1">
                <a:solidFill>
                  <a:srgbClr val="073E87"/>
                </a:solidFill>
                <a:latin typeface="Arial"/>
                <a:ea typeface="DejaVu Sans"/>
              </a:rPr>
              <a:t>Frequency domain techniques</a:t>
            </a:r>
            <a:endParaRPr lang="en-US" sz="2200" b="0" strike="noStrike" spc="-1">
              <a:latin typeface="Arial"/>
            </a:endParaRPr>
          </a:p>
          <a:p>
            <a:pPr marL="855360" lvl="2" indent="-225720">
              <a:lnSpc>
                <a:spcPct val="100000"/>
              </a:lnSpc>
              <a:spcBef>
                <a:spcPts val="400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000" b="0" strike="noStrike" spc="-1">
                <a:solidFill>
                  <a:srgbClr val="073E87"/>
                </a:solidFill>
                <a:latin typeface="Arial"/>
                <a:ea typeface="DejaVu Sans"/>
              </a:rPr>
              <a:t>Manipulation of Fourier transform or wavelet transform of an image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1"/>
              </a:spcBef>
            </a:pPr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For the moment we will concentrate on techniques that operate in the spatial domain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Spatial &amp; Frequency Domains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503640" y="2600280"/>
            <a:ext cx="9153720" cy="495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72880" indent="-268920">
              <a:lnSpc>
                <a:spcPct val="80000"/>
              </a:lnSpc>
              <a:spcBef>
                <a:spcPts val="471"/>
              </a:spcBef>
            </a:pPr>
            <a:r>
              <a:rPr lang="en-US" sz="2400" b="0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Process an image to make the result more suitable than the</a:t>
            </a:r>
            <a:br/>
            <a:r>
              <a:rPr lang="en-US" sz="2400" b="0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original image for a </a:t>
            </a:r>
            <a:r>
              <a:rPr lang="en-US" sz="2400" b="0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specific application</a:t>
            </a:r>
            <a:r>
              <a:rPr lang="en-US" sz="2400" b="0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 </a:t>
            </a:r>
            <a:endParaRPr lang="en-US" sz="2400" b="0" strike="noStrike" spc="-1">
              <a:latin typeface="Arial"/>
            </a:endParaRPr>
          </a:p>
          <a:p>
            <a:pPr marL="272880" indent="-268920">
              <a:lnSpc>
                <a:spcPct val="80000"/>
              </a:lnSpc>
              <a:spcBef>
                <a:spcPts val="471"/>
              </a:spcBef>
            </a:pPr>
            <a:r>
              <a:rPr lang="en-US" sz="2400" b="0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   –</a:t>
            </a:r>
            <a:r>
              <a:rPr lang="en-US" sz="2400" b="0" i="1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Image enhancement is subjective (problem /application oriented)</a:t>
            </a:r>
            <a:br/>
            <a:endParaRPr lang="en-US" sz="2400" b="0" strike="noStrike" spc="-1">
              <a:latin typeface="Arial"/>
            </a:endParaRPr>
          </a:p>
          <a:p>
            <a:pPr marL="272880" indent="-268920">
              <a:lnSpc>
                <a:spcPct val="80000"/>
              </a:lnSpc>
              <a:spcBef>
                <a:spcPts val="471"/>
              </a:spcBef>
            </a:pPr>
            <a:r>
              <a:rPr lang="en-US" sz="2400" b="0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Image enhancement methods:</a:t>
            </a:r>
            <a:endParaRPr lang="en-US" sz="2400" b="0" strike="noStrike" spc="-1">
              <a:latin typeface="Arial"/>
            </a:endParaRPr>
          </a:p>
          <a:p>
            <a:pPr marL="272880" indent="-268920">
              <a:lnSpc>
                <a:spcPct val="80000"/>
              </a:lnSpc>
              <a:spcBef>
                <a:spcPts val="471"/>
              </a:spcBef>
            </a:pPr>
            <a:r>
              <a:rPr lang="en-US" sz="2400" b="0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Spatial domain:      Direct manipulation of pixel in an image (on </a:t>
            </a:r>
            <a:br/>
            <a:r>
              <a:rPr lang="en-US" sz="2400" b="0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                           the image plane)</a:t>
            </a:r>
            <a:endParaRPr lang="en-US" sz="2400" b="0" strike="noStrike" spc="-1">
              <a:latin typeface="Arial"/>
            </a:endParaRPr>
          </a:p>
          <a:p>
            <a:pPr marL="272880" indent="-268920">
              <a:lnSpc>
                <a:spcPct val="80000"/>
              </a:lnSpc>
              <a:spcBef>
                <a:spcPts val="471"/>
              </a:spcBef>
            </a:pPr>
            <a:r>
              <a:rPr lang="en-US" sz="2400" b="0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Frequency domain: Processing the image based on modifying the </a:t>
            </a:r>
            <a:br/>
            <a:r>
              <a:rPr lang="en-US" sz="2400" b="0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                           Fourier transform of an image</a:t>
            </a:r>
            <a:br/>
            <a:endParaRPr lang="en-US" sz="2400" b="0" strike="noStrike" spc="-1">
              <a:latin typeface="Arial"/>
            </a:endParaRPr>
          </a:p>
          <a:p>
            <a:pPr marL="272880" indent="-268920">
              <a:lnSpc>
                <a:spcPct val="80000"/>
              </a:lnSpc>
              <a:spcBef>
                <a:spcPts val="471"/>
              </a:spcBef>
            </a:pPr>
            <a:r>
              <a:rPr lang="en-US" sz="2400" b="0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Many techniques are based on various combinations of methods from these two categories</a:t>
            </a:r>
            <a:endParaRPr lang="en-US" sz="2400" b="0" strike="noStrike" spc="-1">
              <a:latin typeface="Arial"/>
            </a:endParaRPr>
          </a:p>
          <a:p>
            <a:pPr marL="272880" indent="-268920">
              <a:lnSpc>
                <a:spcPct val="80000"/>
              </a:lnSpc>
              <a:spcBef>
                <a:spcPts val="471"/>
              </a:spcBef>
            </a:pPr>
            <a:endParaRPr lang="en-US" sz="2400" b="0" strike="noStrike" spc="-1">
              <a:latin typeface="Arial"/>
            </a:endParaRPr>
          </a:p>
          <a:p>
            <a:pPr marL="272880" indent="-268920">
              <a:lnSpc>
                <a:spcPct val="80000"/>
              </a:lnSpc>
              <a:spcBef>
                <a:spcPts val="471"/>
              </a:spcBef>
            </a:pPr>
            <a:endParaRPr lang="en-US" sz="2400" b="0" strike="noStrike" spc="-1"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Image Engancement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755640" y="2184480"/>
            <a:ext cx="4197600" cy="453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56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lang="en-US" sz="1800" b="0" strike="noStrike" spc="-1">
              <a:latin typeface="Arial"/>
            </a:endParaRPr>
          </a:p>
          <a:p>
            <a:pPr marL="272880" indent="-268920">
              <a:lnSpc>
                <a:spcPct val="100000"/>
              </a:lnSpc>
              <a:spcBef>
                <a:spcPts val="561"/>
              </a:spcBef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207" name="Picture 170"/>
          <p:cNvPicPr/>
          <p:nvPr/>
        </p:nvPicPr>
        <p:blipFill>
          <a:blip r:embed="rId2"/>
          <a:stretch/>
        </p:blipFill>
        <p:spPr>
          <a:xfrm>
            <a:off x="636120" y="2309400"/>
            <a:ext cx="8817120" cy="5037480"/>
          </a:xfrm>
          <a:prstGeom prst="rect">
            <a:avLst/>
          </a:prstGeom>
          <a:ln>
            <a:noFill/>
          </a:ln>
        </p:spPr>
      </p:pic>
      <p:sp>
        <p:nvSpPr>
          <p:cNvPr id="208" name="CustomShape 2"/>
          <p:cNvSpPr/>
          <p:nvPr/>
        </p:nvSpPr>
        <p:spPr>
          <a:xfrm>
            <a:off x="7223040" y="6886440"/>
            <a:ext cx="2097000" cy="50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86FE4B4D-3964-4B80-896E-2FB6E5E432DE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18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755640" y="671040"/>
            <a:ext cx="8564400" cy="1257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Image Enhancement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705960" y="2727360"/>
            <a:ext cx="8566920" cy="453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72880" indent="-268920">
              <a:lnSpc>
                <a:spcPct val="90000"/>
              </a:lnSpc>
              <a:spcBef>
                <a:spcPts val="471"/>
              </a:spcBef>
            </a:pPr>
            <a:r>
              <a:rPr lang="en-US" sz="2400" b="0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Spatial domain enhancement methods can be generalized as</a:t>
            </a:r>
            <a:endParaRPr lang="en-US" sz="2400" b="0" strike="noStrike" spc="-1">
              <a:latin typeface="Arial"/>
            </a:endParaRPr>
          </a:p>
          <a:p>
            <a:pPr marL="272880" indent="-268920" algn="ctr">
              <a:lnSpc>
                <a:spcPct val="90000"/>
              </a:lnSpc>
              <a:spcBef>
                <a:spcPts val="471"/>
              </a:spcBef>
            </a:pPr>
            <a:r>
              <a:rPr lang="en-US" sz="2400" b="0" i="1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g</a:t>
            </a:r>
            <a:r>
              <a:rPr lang="en-US" sz="2400" b="0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(</a:t>
            </a:r>
            <a:r>
              <a:rPr lang="en-US" sz="2400" b="0" i="1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x</a:t>
            </a:r>
            <a:r>
              <a:rPr lang="en-US" sz="2400" b="0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,</a:t>
            </a:r>
            <a:r>
              <a:rPr lang="en-US" sz="2400" b="0" i="1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y</a:t>
            </a:r>
            <a:r>
              <a:rPr lang="en-US" sz="2400" b="0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)=</a:t>
            </a:r>
            <a:r>
              <a:rPr lang="en-US" sz="2400" b="0" i="1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T</a:t>
            </a:r>
            <a:r>
              <a:rPr lang="en-US" sz="2400" b="0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[</a:t>
            </a:r>
            <a:r>
              <a:rPr lang="en-US" sz="2400" b="0" i="1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f</a:t>
            </a:r>
            <a:r>
              <a:rPr lang="en-US" sz="2400" b="0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(</a:t>
            </a:r>
            <a:r>
              <a:rPr lang="en-US" sz="2400" b="0" i="1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x</a:t>
            </a:r>
            <a:r>
              <a:rPr lang="en-US" sz="2400" b="0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,</a:t>
            </a:r>
            <a:r>
              <a:rPr lang="en-US" sz="2400" b="0" i="1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y</a:t>
            </a:r>
            <a:r>
              <a:rPr lang="en-US" sz="2400" b="0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)]</a:t>
            </a:r>
            <a:endParaRPr lang="en-US" sz="2400" b="0" strike="noStrike" spc="-1">
              <a:latin typeface="Arial"/>
            </a:endParaRPr>
          </a:p>
          <a:p>
            <a:pPr marL="272880" indent="-268920">
              <a:lnSpc>
                <a:spcPct val="90000"/>
              </a:lnSpc>
              <a:spcBef>
                <a:spcPts val="471"/>
              </a:spcBef>
            </a:pPr>
            <a:r>
              <a:rPr lang="en-US" sz="2400" b="0" i="1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f</a:t>
            </a:r>
            <a:r>
              <a:rPr lang="en-US" sz="2400" b="0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(</a:t>
            </a:r>
            <a:r>
              <a:rPr lang="en-US" sz="2400" b="0" i="1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x</a:t>
            </a:r>
            <a:r>
              <a:rPr lang="en-US" sz="2400" b="0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,</a:t>
            </a:r>
            <a:r>
              <a:rPr lang="en-US" sz="2400" b="0" i="1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y</a:t>
            </a:r>
            <a:r>
              <a:rPr lang="en-US" sz="2400" b="0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):</a:t>
            </a:r>
            <a:r>
              <a:rPr lang="en-US" sz="2400" b="0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      input image</a:t>
            </a:r>
            <a:endParaRPr lang="en-US" sz="2400" b="0" strike="noStrike" spc="-1">
              <a:latin typeface="Arial"/>
            </a:endParaRPr>
          </a:p>
          <a:p>
            <a:pPr marL="272880" indent="-268920">
              <a:lnSpc>
                <a:spcPct val="90000"/>
              </a:lnSpc>
              <a:spcBef>
                <a:spcPts val="471"/>
              </a:spcBef>
            </a:pPr>
            <a:r>
              <a:rPr lang="en-US" sz="2400" b="0" i="1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g</a:t>
            </a:r>
            <a:r>
              <a:rPr lang="en-US" sz="2400" b="0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(</a:t>
            </a:r>
            <a:r>
              <a:rPr lang="en-US" sz="2400" b="0" i="1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x</a:t>
            </a:r>
            <a:r>
              <a:rPr lang="en-US" sz="2400" b="0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,</a:t>
            </a:r>
            <a:r>
              <a:rPr lang="en-US" sz="2400" b="0" i="1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y</a:t>
            </a:r>
            <a:r>
              <a:rPr lang="en-US" sz="2400" b="0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):</a:t>
            </a:r>
            <a:r>
              <a:rPr lang="en-US" sz="2400" b="0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     processed (output) image</a:t>
            </a:r>
            <a:endParaRPr lang="en-US" sz="2400" b="0" strike="noStrike" spc="-1">
              <a:latin typeface="Arial"/>
            </a:endParaRPr>
          </a:p>
          <a:p>
            <a:pPr marL="272880" indent="-268920">
              <a:lnSpc>
                <a:spcPct val="90000"/>
              </a:lnSpc>
              <a:spcBef>
                <a:spcPts val="471"/>
              </a:spcBef>
            </a:pPr>
            <a:r>
              <a:rPr lang="en-US" sz="2400" b="0" i="1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T</a:t>
            </a:r>
            <a:r>
              <a:rPr lang="en-US" sz="2400" b="0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[*]:</a:t>
            </a:r>
            <a:r>
              <a:rPr lang="en-US" sz="2400" b="0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       an operator on </a:t>
            </a:r>
            <a:r>
              <a:rPr lang="en-US" sz="2400" b="0" i="1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f </a:t>
            </a:r>
            <a:r>
              <a:rPr lang="en-US" sz="2400" b="0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(or a set of input images), </a:t>
            </a:r>
            <a:br/>
            <a:r>
              <a:rPr lang="en-US" sz="2400" b="0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           defined over neighborhood of (</a:t>
            </a:r>
            <a:r>
              <a:rPr lang="en-US" sz="2400" b="0" i="1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x</a:t>
            </a:r>
            <a:r>
              <a:rPr lang="en-US" sz="2400" b="0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,</a:t>
            </a:r>
            <a:r>
              <a:rPr lang="en-US" sz="2400" b="0" i="1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y</a:t>
            </a:r>
            <a:r>
              <a:rPr lang="en-US" sz="2400" b="0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)</a:t>
            </a:r>
            <a:endParaRPr lang="en-US" sz="2400" b="0" strike="noStrike" spc="-1">
              <a:latin typeface="Arial"/>
            </a:endParaRPr>
          </a:p>
          <a:p>
            <a:pPr marL="272880" indent="-268920">
              <a:lnSpc>
                <a:spcPct val="90000"/>
              </a:lnSpc>
              <a:spcBef>
                <a:spcPts val="471"/>
              </a:spcBef>
            </a:pPr>
            <a:endParaRPr lang="en-US" sz="2400" b="0" strike="noStrike" spc="-1">
              <a:latin typeface="Arial"/>
            </a:endParaRPr>
          </a:p>
          <a:p>
            <a:pPr marL="272880" indent="-268920">
              <a:lnSpc>
                <a:spcPct val="90000"/>
              </a:lnSpc>
              <a:spcBef>
                <a:spcPts val="471"/>
              </a:spcBef>
            </a:pPr>
            <a:r>
              <a:rPr lang="en-US" sz="2400" b="0" i="1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Neighborhood about (x,y</a:t>
            </a:r>
            <a:r>
              <a:rPr lang="en-US" sz="2400" b="0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):</a:t>
            </a:r>
            <a:r>
              <a:rPr lang="en-US" sz="2400" b="0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 a square or rectangular</a:t>
            </a:r>
            <a:br/>
            <a:r>
              <a:rPr lang="en-US" sz="2400" b="0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                                      sub-image area centered at (</a:t>
            </a:r>
            <a:r>
              <a:rPr lang="en-US" sz="2400" b="0" i="1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x</a:t>
            </a:r>
            <a:r>
              <a:rPr lang="en-US" sz="2400" b="0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,</a:t>
            </a:r>
            <a:r>
              <a:rPr lang="en-US" sz="2400" b="0" i="1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y</a:t>
            </a:r>
            <a:r>
              <a:rPr lang="en-US" sz="2400" b="0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7223040" y="6886440"/>
            <a:ext cx="2097000" cy="50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084F5018-5062-4161-B468-DF4C0C8284D8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19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12" name="CustomShape 3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Some Basic Concepts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960840" y="2948400"/>
            <a:ext cx="8164440" cy="380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4200">
              <a:lnSpc>
                <a:spcPct val="100000"/>
              </a:lnSpc>
              <a:spcBef>
                <a:spcPts val="471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In this lecture we will look at image enhancement point processing techniques:</a:t>
            </a:r>
            <a:endParaRPr lang="en-US" sz="2400" b="0" strike="noStrike" spc="-1">
              <a:latin typeface="Arial"/>
            </a:endParaRPr>
          </a:p>
          <a:p>
            <a:pPr marL="576000" lvl="1" indent="-270000">
              <a:lnSpc>
                <a:spcPct val="100000"/>
              </a:lnSpc>
              <a:spcBef>
                <a:spcPts val="434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Connectivity &amp; Relationship b/w Pixels</a:t>
            </a:r>
            <a:endParaRPr lang="en-US" sz="2200" b="0" strike="noStrike" spc="-1">
              <a:latin typeface="Arial"/>
            </a:endParaRPr>
          </a:p>
          <a:p>
            <a:pPr marL="576000" lvl="1" indent="-270000">
              <a:lnSpc>
                <a:spcPct val="100000"/>
              </a:lnSpc>
              <a:spcBef>
                <a:spcPts val="434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What is Image Processing</a:t>
            </a:r>
            <a:endParaRPr lang="en-US" sz="2200" b="0" strike="noStrike" spc="-1">
              <a:latin typeface="Arial"/>
            </a:endParaRPr>
          </a:p>
          <a:p>
            <a:pPr marL="576000" lvl="1" indent="-270000">
              <a:lnSpc>
                <a:spcPct val="100000"/>
              </a:lnSpc>
              <a:spcBef>
                <a:spcPts val="434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What is point processing?</a:t>
            </a:r>
            <a:endParaRPr lang="en-US" sz="2200" b="0" strike="noStrike" spc="-1">
              <a:latin typeface="Arial"/>
            </a:endParaRPr>
          </a:p>
          <a:p>
            <a:pPr marL="576000" lvl="1" indent="-270000">
              <a:lnSpc>
                <a:spcPct val="100000"/>
              </a:lnSpc>
              <a:spcBef>
                <a:spcPts val="434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Negative images</a:t>
            </a:r>
            <a:endParaRPr lang="en-US" sz="2200" b="0" strike="noStrike" spc="-1">
              <a:latin typeface="Arial"/>
            </a:endParaRPr>
          </a:p>
          <a:p>
            <a:pPr marL="576000" lvl="1" indent="-270000">
              <a:lnSpc>
                <a:spcPct val="100000"/>
              </a:lnSpc>
              <a:spcBef>
                <a:spcPts val="434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Thresholding</a:t>
            </a:r>
            <a:endParaRPr lang="en-US" sz="2200" b="0" strike="noStrike" spc="-1">
              <a:latin typeface="Arial"/>
            </a:endParaRPr>
          </a:p>
          <a:p>
            <a:pPr marL="576000" lvl="1" indent="-270000">
              <a:lnSpc>
                <a:spcPct val="100000"/>
              </a:lnSpc>
              <a:spcBef>
                <a:spcPts val="434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Logarithmic transformation</a:t>
            </a:r>
            <a:endParaRPr lang="en-US" sz="2200" b="0" strike="noStrike" spc="-1">
              <a:latin typeface="Arial"/>
            </a:endParaRPr>
          </a:p>
          <a:p>
            <a:pPr marL="576000" lvl="1" indent="-270000">
              <a:lnSpc>
                <a:spcPct val="100000"/>
              </a:lnSpc>
              <a:spcBef>
                <a:spcPts val="434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Power law transforms</a:t>
            </a:r>
            <a:endParaRPr lang="en-US" sz="2200" b="0" strike="noStrike" spc="-1">
              <a:latin typeface="Arial"/>
            </a:endParaRPr>
          </a:p>
          <a:p>
            <a:pPr marL="576000" lvl="1" indent="-270000">
              <a:lnSpc>
                <a:spcPct val="100000"/>
              </a:lnSpc>
              <a:spcBef>
                <a:spcPts val="434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Grey level slicing</a:t>
            </a:r>
            <a:endParaRPr lang="en-US" sz="2200" b="0" strike="noStrike" spc="-1">
              <a:latin typeface="Arial"/>
            </a:endParaRPr>
          </a:p>
          <a:p>
            <a:pPr marL="576000" lvl="1" indent="-270000">
              <a:lnSpc>
                <a:spcPct val="100000"/>
              </a:lnSpc>
              <a:spcBef>
                <a:spcPts val="434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Bit plane slicing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Contents</a:t>
            </a: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Picture 176"/>
          <p:cNvPicPr/>
          <p:nvPr/>
        </p:nvPicPr>
        <p:blipFill>
          <a:blip r:embed="rId2"/>
          <a:stretch/>
        </p:blipFill>
        <p:spPr>
          <a:xfrm>
            <a:off x="705960" y="2343240"/>
            <a:ext cx="8566920" cy="4953240"/>
          </a:xfrm>
          <a:prstGeom prst="rect">
            <a:avLst/>
          </a:prstGeom>
          <a:ln>
            <a:noFill/>
          </a:ln>
        </p:spPr>
      </p:pic>
      <p:sp>
        <p:nvSpPr>
          <p:cNvPr id="214" name="CustomShape 1"/>
          <p:cNvSpPr/>
          <p:nvPr/>
        </p:nvSpPr>
        <p:spPr>
          <a:xfrm>
            <a:off x="7223040" y="6886440"/>
            <a:ext cx="2097000" cy="50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3C81328D-4279-4FC2-AD39-B2B4BE4CC3B3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20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Some Basic Concepts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1176480" y="2063880"/>
            <a:ext cx="7640640" cy="545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855360" indent="-223560">
              <a:lnSpc>
                <a:spcPct val="90000"/>
              </a:lnSpc>
              <a:spcBef>
                <a:spcPts val="646"/>
              </a:spcBef>
            </a:pPr>
            <a:r>
              <a:rPr lang="en-US" sz="3200" b="1" i="1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g</a:t>
            </a:r>
            <a:r>
              <a:rPr lang="en-US" sz="3200" b="1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(</a:t>
            </a:r>
            <a:r>
              <a:rPr lang="en-US" sz="3200" b="1" i="1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x</a:t>
            </a:r>
            <a:r>
              <a:rPr lang="en-US" sz="3200" b="1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,</a:t>
            </a:r>
            <a:r>
              <a:rPr lang="en-US" sz="3200" b="1" i="1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y</a:t>
            </a:r>
            <a:r>
              <a:rPr lang="en-US" sz="3200" b="1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) = </a:t>
            </a:r>
            <a:r>
              <a:rPr lang="en-US" sz="3200" b="1" i="1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T </a:t>
            </a:r>
            <a:r>
              <a:rPr lang="en-US" sz="3200" b="1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[</a:t>
            </a:r>
            <a:r>
              <a:rPr lang="en-US" sz="3200" b="1" i="1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f</a:t>
            </a:r>
            <a:r>
              <a:rPr lang="en-US" sz="3200" b="1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(</a:t>
            </a:r>
            <a:r>
              <a:rPr lang="en-US" sz="3200" b="1" i="1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x</a:t>
            </a:r>
            <a:r>
              <a:rPr lang="en-US" sz="3200" b="1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,</a:t>
            </a:r>
            <a:r>
              <a:rPr lang="en-US" sz="3200" b="1" i="1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y</a:t>
            </a:r>
            <a:r>
              <a:rPr lang="en-US" sz="3200" b="1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)]</a:t>
            </a:r>
            <a:endParaRPr lang="en-US" sz="3200" b="0" strike="noStrike" spc="-1">
              <a:latin typeface="Arial"/>
            </a:endParaRPr>
          </a:p>
          <a:p>
            <a:pPr marL="272880" indent="-268920">
              <a:lnSpc>
                <a:spcPct val="90000"/>
              </a:lnSpc>
              <a:spcBef>
                <a:spcPts val="471"/>
              </a:spcBef>
            </a:pPr>
            <a:r>
              <a:rPr lang="en-US" sz="2400" b="0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Pixel/point operation: </a:t>
            </a:r>
            <a:endParaRPr lang="en-US" sz="2400" b="0" strike="noStrike" spc="-1">
              <a:latin typeface="Arial"/>
            </a:endParaRPr>
          </a:p>
          <a:p>
            <a:pPr marL="576000" indent="-268200">
              <a:lnSpc>
                <a:spcPct val="9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Neighborhood of size 1x1: </a:t>
            </a:r>
            <a:r>
              <a:rPr lang="en-US" sz="2000" b="0" i="1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g </a:t>
            </a:r>
            <a:r>
              <a:rPr lang="en-US" sz="2000" b="0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depends only on </a:t>
            </a:r>
            <a:r>
              <a:rPr lang="en-US" sz="2000" b="0" i="1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f </a:t>
            </a:r>
            <a:r>
              <a:rPr lang="en-US" sz="2000" b="0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at (</a:t>
            </a:r>
            <a:r>
              <a:rPr lang="en-US" sz="2000" b="0" i="1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x</a:t>
            </a:r>
            <a:r>
              <a:rPr lang="en-US" sz="2000" b="0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,</a:t>
            </a:r>
            <a:r>
              <a:rPr lang="en-US" sz="2000" b="0" i="1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y</a:t>
            </a:r>
            <a:r>
              <a:rPr lang="en-US" sz="2000" b="0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)</a:t>
            </a:r>
            <a:endParaRPr lang="en-US" sz="2000" b="0" strike="noStrike" spc="-1">
              <a:latin typeface="Arial"/>
            </a:endParaRPr>
          </a:p>
          <a:p>
            <a:pPr marL="576000" indent="-268200">
              <a:lnSpc>
                <a:spcPct val="90000"/>
              </a:lnSpc>
              <a:spcBef>
                <a:spcPts val="400"/>
              </a:spcBef>
            </a:pPr>
            <a:r>
              <a:rPr lang="en-US" sz="2000" b="0" i="1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T</a:t>
            </a:r>
            <a:r>
              <a:rPr lang="en-US" sz="2000" b="0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:</a:t>
            </a:r>
            <a:r>
              <a:rPr lang="en-US" sz="2000" b="0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 a gray-level/intensity transformation/mapping function</a:t>
            </a:r>
            <a:endParaRPr lang="en-US" sz="2000" b="0" strike="noStrike" spc="-1">
              <a:latin typeface="Arial"/>
            </a:endParaRPr>
          </a:p>
          <a:p>
            <a:pPr marL="576000" indent="-268200">
              <a:lnSpc>
                <a:spcPct val="9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Let </a:t>
            </a:r>
            <a:r>
              <a:rPr lang="en-US" sz="2000" b="0" i="1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r </a:t>
            </a:r>
            <a:r>
              <a:rPr lang="en-US" sz="2000" b="0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= </a:t>
            </a:r>
            <a:r>
              <a:rPr lang="en-US" sz="2000" b="0" i="1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f</a:t>
            </a:r>
            <a:r>
              <a:rPr lang="en-US" sz="2000" b="0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(</a:t>
            </a:r>
            <a:r>
              <a:rPr lang="en-US" sz="2000" b="0" i="1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x</a:t>
            </a:r>
            <a:r>
              <a:rPr lang="en-US" sz="2000" b="0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,</a:t>
            </a:r>
            <a:r>
              <a:rPr lang="en-US" sz="2000" b="0" i="1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y</a:t>
            </a:r>
            <a:r>
              <a:rPr lang="en-US" sz="2000" b="0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)     </a:t>
            </a:r>
            <a:r>
              <a:rPr lang="en-US" sz="2000" b="0" i="1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s </a:t>
            </a:r>
            <a:r>
              <a:rPr lang="en-US" sz="2000" b="0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= </a:t>
            </a:r>
            <a:r>
              <a:rPr lang="en-US" sz="2000" b="0" i="1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g</a:t>
            </a:r>
            <a:r>
              <a:rPr lang="en-US" sz="2000" b="0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(</a:t>
            </a:r>
            <a:r>
              <a:rPr lang="en-US" sz="2000" b="0" i="1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x</a:t>
            </a:r>
            <a:r>
              <a:rPr lang="en-US" sz="2000" b="0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,</a:t>
            </a:r>
            <a:r>
              <a:rPr lang="en-US" sz="2000" b="0" i="1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y</a:t>
            </a:r>
            <a:r>
              <a:rPr lang="en-US" sz="2000" b="0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)</a:t>
            </a:r>
            <a:endParaRPr lang="en-US" sz="2000" b="0" strike="noStrike" spc="-1">
              <a:latin typeface="Arial"/>
            </a:endParaRPr>
          </a:p>
          <a:p>
            <a:pPr marL="576000" indent="-268200">
              <a:lnSpc>
                <a:spcPct val="90000"/>
              </a:lnSpc>
              <a:spcBef>
                <a:spcPts val="400"/>
              </a:spcBef>
            </a:pPr>
            <a:r>
              <a:rPr lang="en-US" sz="2000" b="0" i="1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r </a:t>
            </a:r>
            <a:r>
              <a:rPr lang="en-US" sz="2000" b="0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and </a:t>
            </a:r>
            <a:r>
              <a:rPr lang="en-US" sz="2000" b="0" i="1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s </a:t>
            </a:r>
            <a:r>
              <a:rPr lang="en-US" sz="2000" b="0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represent gray levels of </a:t>
            </a:r>
            <a:r>
              <a:rPr lang="en-US" sz="2000" b="0" i="1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f </a:t>
            </a:r>
            <a:r>
              <a:rPr lang="en-US" sz="2000" b="0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and </a:t>
            </a:r>
            <a:r>
              <a:rPr lang="en-US" sz="2000" b="0" i="1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g </a:t>
            </a:r>
            <a:r>
              <a:rPr lang="en-US" sz="2000" b="0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at (</a:t>
            </a:r>
            <a:r>
              <a:rPr lang="en-US" sz="2000" b="0" i="1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x</a:t>
            </a:r>
            <a:r>
              <a:rPr lang="en-US" sz="2000" b="0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,</a:t>
            </a:r>
            <a:r>
              <a:rPr lang="en-US" sz="2000" b="0" i="1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y</a:t>
            </a:r>
            <a:r>
              <a:rPr lang="en-US" sz="2000" b="0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)</a:t>
            </a:r>
            <a:endParaRPr lang="en-US" sz="2000" b="0" strike="noStrike" spc="-1">
              <a:latin typeface="Arial"/>
            </a:endParaRPr>
          </a:p>
          <a:p>
            <a:pPr marL="576000" indent="-268200">
              <a:lnSpc>
                <a:spcPct val="9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Then </a:t>
            </a:r>
            <a:r>
              <a:rPr lang="en-US" sz="2000" b="0" i="1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s </a:t>
            </a:r>
            <a:r>
              <a:rPr lang="en-US" sz="2000" b="0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= </a:t>
            </a:r>
            <a:r>
              <a:rPr lang="en-US" sz="2000" b="0" i="1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T</a:t>
            </a:r>
            <a:r>
              <a:rPr lang="en-US" sz="2000" b="0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(</a:t>
            </a:r>
            <a:r>
              <a:rPr lang="en-US" sz="2000" b="0" i="1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r</a:t>
            </a:r>
            <a:r>
              <a:rPr lang="en-US" sz="2000" b="0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)</a:t>
            </a:r>
            <a:endParaRPr lang="en-US" sz="2000" b="0" strike="noStrike" spc="-1">
              <a:latin typeface="Arial"/>
            </a:endParaRPr>
          </a:p>
          <a:p>
            <a:pPr marL="272880" indent="-268920">
              <a:lnSpc>
                <a:spcPct val="90000"/>
              </a:lnSpc>
              <a:spcBef>
                <a:spcPts val="471"/>
              </a:spcBef>
            </a:pPr>
            <a:r>
              <a:rPr lang="en-US" sz="2400" b="0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Local operations:</a:t>
            </a:r>
            <a:endParaRPr lang="en-US" sz="2400" b="0" strike="noStrike" spc="-1">
              <a:latin typeface="Arial"/>
            </a:endParaRPr>
          </a:p>
          <a:p>
            <a:pPr marL="576000" indent="-268200">
              <a:lnSpc>
                <a:spcPct val="9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g depends on the predefined number of neighbors of </a:t>
            </a:r>
            <a:r>
              <a:rPr lang="en-US" sz="2000" b="0" i="1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f </a:t>
            </a:r>
            <a:r>
              <a:rPr lang="en-US" sz="2000" b="0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at </a:t>
            </a:r>
            <a:r>
              <a:rPr lang="en-US" sz="2000" b="0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(</a:t>
            </a:r>
            <a:r>
              <a:rPr lang="en-US" sz="2000" b="0" i="1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x</a:t>
            </a:r>
            <a:r>
              <a:rPr lang="en-US" sz="2000" b="0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,</a:t>
            </a:r>
            <a:r>
              <a:rPr lang="en-US" sz="2000" b="0" i="1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y</a:t>
            </a:r>
            <a:r>
              <a:rPr lang="en-US" sz="2000" b="0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)</a:t>
            </a:r>
            <a:endParaRPr lang="en-US" sz="2000" b="0" strike="noStrike" spc="-1">
              <a:latin typeface="Arial"/>
            </a:endParaRPr>
          </a:p>
          <a:p>
            <a:pPr marL="576000" indent="-268200">
              <a:lnSpc>
                <a:spcPct val="9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Implemented by using </a:t>
            </a:r>
            <a:r>
              <a:rPr lang="en-US" sz="2000" b="0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mask processing or filtering</a:t>
            </a:r>
            <a:endParaRPr lang="en-US" sz="2000" b="0" strike="noStrike" spc="-1">
              <a:latin typeface="Arial"/>
            </a:endParaRPr>
          </a:p>
          <a:p>
            <a:pPr marL="576000" indent="-268200">
              <a:lnSpc>
                <a:spcPct val="9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Masks (filters, windows, kernels, templates) :</a:t>
            </a:r>
            <a:endParaRPr lang="en-US" sz="2000" b="0" strike="noStrike" spc="-1">
              <a:latin typeface="Arial"/>
            </a:endParaRPr>
          </a:p>
          <a:p>
            <a:pPr marL="576000" indent="-268200">
              <a:lnSpc>
                <a:spcPct val="9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a small (e.g. 3×3) 2-D array, in which the values of the </a:t>
            </a:r>
            <a:endParaRPr lang="en-US" sz="2000" b="0" strike="noStrike" spc="-1">
              <a:latin typeface="Arial"/>
            </a:endParaRPr>
          </a:p>
          <a:p>
            <a:pPr marL="576000" indent="-268200">
              <a:lnSpc>
                <a:spcPct val="9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coefficients determine the nature of the process</a:t>
            </a:r>
            <a:endParaRPr lang="en-US" sz="2000" b="0" strike="noStrike" spc="-1">
              <a:latin typeface="Arial"/>
            </a:endParaRPr>
          </a:p>
          <a:p>
            <a:pPr marL="576000" indent="-268200">
              <a:lnSpc>
                <a:spcPct val="90000"/>
              </a:lnSpc>
              <a:spcBef>
                <a:spcPts val="471"/>
              </a:spcBef>
            </a:pPr>
            <a:endParaRPr lang="en-US" sz="2000" b="0" strike="noStrike" spc="-1">
              <a:latin typeface="Arial"/>
            </a:endParaRPr>
          </a:p>
          <a:p>
            <a:pPr marL="576000" indent="-268200">
              <a:lnSpc>
                <a:spcPct val="90000"/>
              </a:lnSpc>
              <a:spcBef>
                <a:spcPts val="471"/>
              </a:spcBef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4635360" y="582120"/>
            <a:ext cx="2426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8" name="CustomShape 3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Some Basic Concepts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960840" y="2948400"/>
            <a:ext cx="8164440" cy="380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4200">
              <a:lnSpc>
                <a:spcPct val="90000"/>
              </a:lnSpc>
              <a:spcBef>
                <a:spcPts val="471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The simplest spatial domain operations occur when the neighbourhood is simply the pixel itself</a:t>
            </a:r>
            <a:endParaRPr lang="en-US" sz="2400" b="0" strike="noStrike" spc="-1">
              <a:latin typeface="Arial"/>
            </a:endParaRPr>
          </a:p>
          <a:p>
            <a:pPr marL="216000" indent="-214200">
              <a:lnSpc>
                <a:spcPct val="90000"/>
              </a:lnSpc>
              <a:spcBef>
                <a:spcPts val="720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In this case </a:t>
            </a:r>
            <a:r>
              <a:rPr lang="en-US" sz="3600" b="0" i="1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T</a:t>
            </a:r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 is referred to as a </a:t>
            </a:r>
            <a:r>
              <a:rPr lang="en-US" sz="2400" b="0" i="1" strike="noStrike" spc="-1">
                <a:solidFill>
                  <a:srgbClr val="073E87"/>
                </a:solidFill>
                <a:latin typeface="Arial"/>
                <a:ea typeface="DejaVu Sans"/>
              </a:rPr>
              <a:t>grey level transformation function </a:t>
            </a:r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or a </a:t>
            </a:r>
            <a:r>
              <a:rPr lang="en-US" sz="2400" b="0" i="1" strike="noStrike" spc="-1">
                <a:solidFill>
                  <a:srgbClr val="073E87"/>
                </a:solidFill>
                <a:latin typeface="Arial"/>
                <a:ea typeface="DejaVu Sans"/>
              </a:rPr>
              <a:t>point processing operation</a:t>
            </a:r>
            <a:endParaRPr lang="en-US" sz="2400" b="0" strike="noStrike" spc="-1">
              <a:latin typeface="Arial"/>
            </a:endParaRPr>
          </a:p>
          <a:p>
            <a:pPr marL="216000" indent="-214200">
              <a:lnSpc>
                <a:spcPct val="90000"/>
              </a:lnSpc>
              <a:spcBef>
                <a:spcPts val="471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Point processing operations take the form</a:t>
            </a:r>
            <a:endParaRPr lang="en-US" sz="2400" b="0" strike="noStrike" spc="-1">
              <a:latin typeface="Arial"/>
            </a:endParaRPr>
          </a:p>
          <a:p>
            <a:pPr marL="216000" indent="-214200" algn="ctr">
              <a:lnSpc>
                <a:spcPct val="90000"/>
              </a:lnSpc>
              <a:spcBef>
                <a:spcPts val="471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400" b="0" i="1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s = T ( r )</a:t>
            </a:r>
            <a:endParaRPr lang="en-US" sz="2400" b="0" strike="noStrike" spc="-1">
              <a:latin typeface="Arial"/>
            </a:endParaRPr>
          </a:p>
          <a:p>
            <a:pPr marL="216000" indent="-214200">
              <a:lnSpc>
                <a:spcPct val="90000"/>
              </a:lnSpc>
              <a:spcBef>
                <a:spcPts val="720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where </a:t>
            </a:r>
            <a:r>
              <a:rPr lang="en-US" sz="3600" b="0" i="1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s</a:t>
            </a:r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 refers to the processed image pixel value and </a:t>
            </a:r>
            <a:r>
              <a:rPr lang="en-US" sz="3600" b="0" i="1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r</a:t>
            </a:r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 refers to the original image pixel value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Point Processing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7223040" y="6886440"/>
            <a:ext cx="2097000" cy="50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439C1752-A91B-42FC-9103-ABA7577A67CF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23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671040" y="2351520"/>
            <a:ext cx="4197600" cy="2517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71080" indent="-270000">
              <a:lnSpc>
                <a:spcPct val="100000"/>
              </a:lnSpc>
              <a:spcBef>
                <a:spcPts val="471"/>
              </a:spcBef>
              <a:buClr>
                <a:srgbClr val="31B6FD"/>
              </a:buClr>
              <a:buFont typeface="Wingdings" charset="2"/>
              <a:buChar char=""/>
            </a:pPr>
            <a:r>
              <a:rPr lang="en-US" sz="2400" b="0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Image Negatives</a:t>
            </a:r>
            <a:endParaRPr lang="en-US" sz="2400" b="0" strike="noStrike" spc="-1">
              <a:latin typeface="Arial"/>
            </a:endParaRPr>
          </a:p>
          <a:p>
            <a:pPr marL="271080" indent="-270000">
              <a:lnSpc>
                <a:spcPct val="100000"/>
              </a:lnSpc>
              <a:spcBef>
                <a:spcPts val="471"/>
              </a:spcBef>
              <a:buClr>
                <a:srgbClr val="31B6FD"/>
              </a:buClr>
              <a:buFont typeface="Wingdings" charset="2"/>
              <a:buChar char=""/>
            </a:pPr>
            <a:r>
              <a:rPr lang="en-US" sz="2400" b="0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Log Transformations </a:t>
            </a:r>
            <a:endParaRPr lang="en-US" sz="2400" b="0" strike="noStrike" spc="-1">
              <a:latin typeface="Arial"/>
            </a:endParaRPr>
          </a:p>
          <a:p>
            <a:pPr marL="271080" indent="-270000">
              <a:lnSpc>
                <a:spcPct val="100000"/>
              </a:lnSpc>
              <a:spcBef>
                <a:spcPts val="471"/>
              </a:spcBef>
              <a:buClr>
                <a:srgbClr val="31B6FD"/>
              </a:buClr>
              <a:buFont typeface="Wingdings" charset="2"/>
              <a:buChar char=""/>
            </a:pPr>
            <a:r>
              <a:rPr lang="en-US" sz="2400" b="0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Power-Law Transformations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1"/>
              </a:spcBef>
            </a:pPr>
            <a:endParaRPr lang="en-US" sz="2400" b="0" strike="noStrike" spc="-1">
              <a:latin typeface="Arial"/>
            </a:endParaRPr>
          </a:p>
        </p:txBody>
      </p:sp>
      <p:pic>
        <p:nvPicPr>
          <p:cNvPr id="223" name="Picture 186"/>
          <p:cNvPicPr/>
          <p:nvPr/>
        </p:nvPicPr>
        <p:blipFill>
          <a:blip r:embed="rId2"/>
          <a:stretch/>
        </p:blipFill>
        <p:spPr>
          <a:xfrm>
            <a:off x="4660920" y="2940120"/>
            <a:ext cx="5037120" cy="4618080"/>
          </a:xfrm>
          <a:prstGeom prst="rect">
            <a:avLst/>
          </a:prstGeom>
          <a:ln>
            <a:noFill/>
          </a:ln>
        </p:spPr>
      </p:pic>
      <p:sp>
        <p:nvSpPr>
          <p:cNvPr id="224" name="CustomShape 3"/>
          <p:cNvSpPr/>
          <p:nvPr/>
        </p:nvSpPr>
        <p:spPr>
          <a:xfrm>
            <a:off x="755640" y="671040"/>
            <a:ext cx="8564400" cy="1257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Common Pixel Operations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519480" y="2516040"/>
            <a:ext cx="9069120" cy="311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4200">
              <a:lnSpc>
                <a:spcPct val="100000"/>
              </a:lnSpc>
              <a:spcBef>
                <a:spcPts val="471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Negative images are useful for enhancing white or grey detail embedded in dark regions of an image</a:t>
            </a:r>
            <a:endParaRPr lang="en-US" sz="2400" b="0" strike="noStrike" spc="-1">
              <a:latin typeface="Arial"/>
            </a:endParaRPr>
          </a:p>
          <a:p>
            <a:pPr marL="576000" lvl="1" indent="-270000">
              <a:lnSpc>
                <a:spcPct val="100000"/>
              </a:lnSpc>
              <a:spcBef>
                <a:spcPts val="434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200" b="0" strike="noStrike" spc="-1">
                <a:solidFill>
                  <a:srgbClr val="073E87"/>
                </a:solidFill>
                <a:latin typeface="Arial"/>
                <a:ea typeface="DejaVu Sans"/>
              </a:rPr>
              <a:t>Note how much clearer the tissue is in the negative image of the mammogram below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Point Processing Example: </a:t>
            </a:r>
            <a:br/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Negative Images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227" name="Picture 190"/>
          <p:cNvPicPr/>
          <p:nvPr/>
        </p:nvPicPr>
        <p:blipFill>
          <a:blip r:embed="rId3"/>
          <a:srcRect r="60511"/>
          <a:stretch/>
        </p:blipFill>
        <p:spPr>
          <a:xfrm>
            <a:off x="1444680" y="4241880"/>
            <a:ext cx="2746440" cy="3297240"/>
          </a:xfrm>
          <a:prstGeom prst="rect">
            <a:avLst/>
          </a:prstGeom>
          <a:ln>
            <a:noFill/>
          </a:ln>
        </p:spPr>
      </p:pic>
      <p:pic>
        <p:nvPicPr>
          <p:cNvPr id="228" name="Picture 191"/>
          <p:cNvPicPr/>
          <p:nvPr/>
        </p:nvPicPr>
        <p:blipFill>
          <a:blip r:embed="rId3"/>
          <a:srcRect l="40059" r="20429"/>
          <a:stretch/>
        </p:blipFill>
        <p:spPr>
          <a:xfrm>
            <a:off x="5950080" y="4241880"/>
            <a:ext cx="2747880" cy="3297240"/>
          </a:xfrm>
          <a:prstGeom prst="rect">
            <a:avLst/>
          </a:prstGeom>
          <a:ln>
            <a:noFill/>
          </a:ln>
        </p:spPr>
      </p:pic>
      <p:sp>
        <p:nvSpPr>
          <p:cNvPr id="229" name="CustomShape 3"/>
          <p:cNvSpPr/>
          <p:nvPr/>
        </p:nvSpPr>
        <p:spPr>
          <a:xfrm>
            <a:off x="232920" y="5538960"/>
            <a:ext cx="121068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Original Image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0" name="CustomShape 4"/>
          <p:cNvSpPr/>
          <p:nvPr/>
        </p:nvSpPr>
        <p:spPr>
          <a:xfrm>
            <a:off x="8696160" y="5538960"/>
            <a:ext cx="137952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Negative Image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Negative Images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232" name="Picture 196"/>
          <p:cNvPicPr/>
          <p:nvPr/>
        </p:nvPicPr>
        <p:blipFill>
          <a:blip r:embed="rId2"/>
          <a:srcRect t="4101" b="4101"/>
          <a:stretch/>
        </p:blipFill>
        <p:spPr>
          <a:xfrm>
            <a:off x="960840" y="2948400"/>
            <a:ext cx="8164440" cy="4081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Point Processing Example: </a:t>
            </a:r>
            <a:br/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Negative Images (cont…)</a:t>
            </a:r>
            <a:endParaRPr lang="en-US" sz="2800" b="0" strike="noStrike" spc="-1">
              <a:latin typeface="Arial"/>
            </a:endParaRPr>
          </a:p>
        </p:txBody>
      </p:sp>
      <p:grpSp>
        <p:nvGrpSpPr>
          <p:cNvPr id="234" name="Group 2"/>
          <p:cNvGrpSpPr/>
          <p:nvPr/>
        </p:nvGrpSpPr>
        <p:grpSpPr>
          <a:xfrm>
            <a:off x="1028880" y="2736720"/>
            <a:ext cx="3095280" cy="3142080"/>
            <a:chOff x="1028880" y="2736720"/>
            <a:chExt cx="3095280" cy="3142080"/>
          </a:xfrm>
        </p:grpSpPr>
        <p:sp>
          <p:nvSpPr>
            <p:cNvPr id="235" name="CustomShape 3"/>
            <p:cNvSpPr/>
            <p:nvPr/>
          </p:nvSpPr>
          <p:spPr>
            <a:xfrm>
              <a:off x="1379160" y="323856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" name="CustomShape 4"/>
            <p:cNvSpPr/>
            <p:nvPr/>
          </p:nvSpPr>
          <p:spPr>
            <a:xfrm>
              <a:off x="1711440" y="3238560"/>
              <a:ext cx="32580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" name="CustomShape 5"/>
            <p:cNvSpPr/>
            <p:nvPr/>
          </p:nvSpPr>
          <p:spPr>
            <a:xfrm>
              <a:off x="2039760" y="3238560"/>
              <a:ext cx="32580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" name="CustomShape 6"/>
            <p:cNvSpPr/>
            <p:nvPr/>
          </p:nvSpPr>
          <p:spPr>
            <a:xfrm>
              <a:off x="2370600" y="3238560"/>
              <a:ext cx="32580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" name="CustomShape 7"/>
            <p:cNvSpPr/>
            <p:nvPr/>
          </p:nvSpPr>
          <p:spPr>
            <a:xfrm>
              <a:off x="2700720" y="323856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" name="CustomShape 8"/>
            <p:cNvSpPr/>
            <p:nvPr/>
          </p:nvSpPr>
          <p:spPr>
            <a:xfrm>
              <a:off x="3016800" y="3238560"/>
              <a:ext cx="32580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" name="CustomShape 9"/>
            <p:cNvSpPr/>
            <p:nvPr/>
          </p:nvSpPr>
          <p:spPr>
            <a:xfrm>
              <a:off x="3349080" y="3238560"/>
              <a:ext cx="32400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" name="CustomShape 10"/>
            <p:cNvSpPr/>
            <p:nvPr/>
          </p:nvSpPr>
          <p:spPr>
            <a:xfrm>
              <a:off x="1379160" y="3562200"/>
              <a:ext cx="32544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" name="CustomShape 11"/>
            <p:cNvSpPr/>
            <p:nvPr/>
          </p:nvSpPr>
          <p:spPr>
            <a:xfrm>
              <a:off x="1711440" y="3562200"/>
              <a:ext cx="32580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" name="CustomShape 12"/>
            <p:cNvSpPr/>
            <p:nvPr/>
          </p:nvSpPr>
          <p:spPr>
            <a:xfrm>
              <a:off x="2039760" y="3562200"/>
              <a:ext cx="32580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" name="CustomShape 13"/>
            <p:cNvSpPr/>
            <p:nvPr/>
          </p:nvSpPr>
          <p:spPr>
            <a:xfrm>
              <a:off x="2370600" y="3562200"/>
              <a:ext cx="32580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" name="CustomShape 14"/>
            <p:cNvSpPr/>
            <p:nvPr/>
          </p:nvSpPr>
          <p:spPr>
            <a:xfrm>
              <a:off x="2700720" y="3562200"/>
              <a:ext cx="32544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" name="CustomShape 15"/>
            <p:cNvSpPr/>
            <p:nvPr/>
          </p:nvSpPr>
          <p:spPr>
            <a:xfrm>
              <a:off x="3016800" y="3562200"/>
              <a:ext cx="32580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8" name="CustomShape 16"/>
            <p:cNvSpPr/>
            <p:nvPr/>
          </p:nvSpPr>
          <p:spPr>
            <a:xfrm>
              <a:off x="3349080" y="3562200"/>
              <a:ext cx="32400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9" name="CustomShape 17"/>
            <p:cNvSpPr/>
            <p:nvPr/>
          </p:nvSpPr>
          <p:spPr>
            <a:xfrm>
              <a:off x="1379160" y="3892680"/>
              <a:ext cx="32544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0" name="CustomShape 18"/>
            <p:cNvSpPr/>
            <p:nvPr/>
          </p:nvSpPr>
          <p:spPr>
            <a:xfrm>
              <a:off x="1711440" y="3892680"/>
              <a:ext cx="32580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" name="CustomShape 19"/>
            <p:cNvSpPr/>
            <p:nvPr/>
          </p:nvSpPr>
          <p:spPr>
            <a:xfrm>
              <a:off x="2039760" y="3892680"/>
              <a:ext cx="32580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" name="CustomShape 20"/>
            <p:cNvSpPr/>
            <p:nvPr/>
          </p:nvSpPr>
          <p:spPr>
            <a:xfrm>
              <a:off x="2370600" y="3892680"/>
              <a:ext cx="32580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" name="CustomShape 21"/>
            <p:cNvSpPr/>
            <p:nvPr/>
          </p:nvSpPr>
          <p:spPr>
            <a:xfrm>
              <a:off x="2700720" y="3892680"/>
              <a:ext cx="32544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" name="CustomShape 22"/>
            <p:cNvSpPr/>
            <p:nvPr/>
          </p:nvSpPr>
          <p:spPr>
            <a:xfrm>
              <a:off x="3016800" y="3892680"/>
              <a:ext cx="32580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" name="CustomShape 23"/>
            <p:cNvSpPr/>
            <p:nvPr/>
          </p:nvSpPr>
          <p:spPr>
            <a:xfrm>
              <a:off x="3349080" y="3892680"/>
              <a:ext cx="32400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" name="CustomShape 24"/>
            <p:cNvSpPr/>
            <p:nvPr/>
          </p:nvSpPr>
          <p:spPr>
            <a:xfrm>
              <a:off x="1379160" y="4216320"/>
              <a:ext cx="32544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" name="CustomShape 25"/>
            <p:cNvSpPr/>
            <p:nvPr/>
          </p:nvSpPr>
          <p:spPr>
            <a:xfrm>
              <a:off x="1711440" y="4216320"/>
              <a:ext cx="32580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" name="CustomShape 26"/>
            <p:cNvSpPr/>
            <p:nvPr/>
          </p:nvSpPr>
          <p:spPr>
            <a:xfrm>
              <a:off x="2039760" y="4216320"/>
              <a:ext cx="32580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" name="CustomShape 27"/>
            <p:cNvSpPr/>
            <p:nvPr/>
          </p:nvSpPr>
          <p:spPr>
            <a:xfrm>
              <a:off x="2370600" y="4216320"/>
              <a:ext cx="32580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" name="CustomShape 28"/>
            <p:cNvSpPr/>
            <p:nvPr/>
          </p:nvSpPr>
          <p:spPr>
            <a:xfrm>
              <a:off x="2700720" y="4216320"/>
              <a:ext cx="32544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" name="CustomShape 29"/>
            <p:cNvSpPr/>
            <p:nvPr/>
          </p:nvSpPr>
          <p:spPr>
            <a:xfrm>
              <a:off x="3016800" y="4216320"/>
              <a:ext cx="32580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" name="CustomShape 30"/>
            <p:cNvSpPr/>
            <p:nvPr/>
          </p:nvSpPr>
          <p:spPr>
            <a:xfrm>
              <a:off x="3349080" y="4216320"/>
              <a:ext cx="32400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" name="CustomShape 31"/>
            <p:cNvSpPr/>
            <p:nvPr/>
          </p:nvSpPr>
          <p:spPr>
            <a:xfrm>
              <a:off x="1379160" y="453276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" name="CustomShape 32"/>
            <p:cNvSpPr/>
            <p:nvPr/>
          </p:nvSpPr>
          <p:spPr>
            <a:xfrm>
              <a:off x="1711440" y="4532760"/>
              <a:ext cx="32580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5" name="CustomShape 33"/>
            <p:cNvSpPr/>
            <p:nvPr/>
          </p:nvSpPr>
          <p:spPr>
            <a:xfrm>
              <a:off x="2039760" y="4532760"/>
              <a:ext cx="32580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6" name="CustomShape 34"/>
            <p:cNvSpPr/>
            <p:nvPr/>
          </p:nvSpPr>
          <p:spPr>
            <a:xfrm>
              <a:off x="2370600" y="4532760"/>
              <a:ext cx="32580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7" name="CustomShape 35"/>
            <p:cNvSpPr/>
            <p:nvPr/>
          </p:nvSpPr>
          <p:spPr>
            <a:xfrm>
              <a:off x="2700720" y="453276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8" name="CustomShape 36"/>
            <p:cNvSpPr/>
            <p:nvPr/>
          </p:nvSpPr>
          <p:spPr>
            <a:xfrm>
              <a:off x="3016800" y="4532760"/>
              <a:ext cx="32580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9" name="CustomShape 37"/>
            <p:cNvSpPr/>
            <p:nvPr/>
          </p:nvSpPr>
          <p:spPr>
            <a:xfrm>
              <a:off x="3349080" y="4532760"/>
              <a:ext cx="32400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0" name="CustomShape 38"/>
            <p:cNvSpPr/>
            <p:nvPr/>
          </p:nvSpPr>
          <p:spPr>
            <a:xfrm>
              <a:off x="1379160" y="485640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1" name="CustomShape 39"/>
            <p:cNvSpPr/>
            <p:nvPr/>
          </p:nvSpPr>
          <p:spPr>
            <a:xfrm>
              <a:off x="1711440" y="4856400"/>
              <a:ext cx="32580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2" name="CustomShape 40"/>
            <p:cNvSpPr/>
            <p:nvPr/>
          </p:nvSpPr>
          <p:spPr>
            <a:xfrm>
              <a:off x="2039760" y="4856400"/>
              <a:ext cx="32580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" name="CustomShape 41"/>
            <p:cNvSpPr/>
            <p:nvPr/>
          </p:nvSpPr>
          <p:spPr>
            <a:xfrm>
              <a:off x="2370600" y="4856400"/>
              <a:ext cx="32580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" name="CustomShape 42"/>
            <p:cNvSpPr/>
            <p:nvPr/>
          </p:nvSpPr>
          <p:spPr>
            <a:xfrm>
              <a:off x="2700720" y="485640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5" name="CustomShape 43"/>
            <p:cNvSpPr/>
            <p:nvPr/>
          </p:nvSpPr>
          <p:spPr>
            <a:xfrm>
              <a:off x="3016800" y="4856400"/>
              <a:ext cx="32580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6" name="CustomShape 44"/>
            <p:cNvSpPr/>
            <p:nvPr/>
          </p:nvSpPr>
          <p:spPr>
            <a:xfrm>
              <a:off x="3349080" y="4856400"/>
              <a:ext cx="32400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7" name="CustomShape 45"/>
            <p:cNvSpPr/>
            <p:nvPr/>
          </p:nvSpPr>
          <p:spPr>
            <a:xfrm>
              <a:off x="1379160" y="518652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8" name="CustomShape 46"/>
            <p:cNvSpPr/>
            <p:nvPr/>
          </p:nvSpPr>
          <p:spPr>
            <a:xfrm>
              <a:off x="1711440" y="5186520"/>
              <a:ext cx="32580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9" name="CustomShape 47"/>
            <p:cNvSpPr/>
            <p:nvPr/>
          </p:nvSpPr>
          <p:spPr>
            <a:xfrm>
              <a:off x="2039760" y="5186520"/>
              <a:ext cx="32580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0" name="CustomShape 48"/>
            <p:cNvSpPr/>
            <p:nvPr/>
          </p:nvSpPr>
          <p:spPr>
            <a:xfrm>
              <a:off x="2370600" y="5186520"/>
              <a:ext cx="32580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1" name="CustomShape 49"/>
            <p:cNvSpPr/>
            <p:nvPr/>
          </p:nvSpPr>
          <p:spPr>
            <a:xfrm>
              <a:off x="2700720" y="518652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2" name="CustomShape 50"/>
            <p:cNvSpPr/>
            <p:nvPr/>
          </p:nvSpPr>
          <p:spPr>
            <a:xfrm>
              <a:off x="3016800" y="5186520"/>
              <a:ext cx="32580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3" name="CustomShape 51"/>
            <p:cNvSpPr/>
            <p:nvPr/>
          </p:nvSpPr>
          <p:spPr>
            <a:xfrm>
              <a:off x="3349080" y="5186520"/>
              <a:ext cx="32400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4" name="Line 52"/>
            <p:cNvSpPr/>
            <p:nvPr/>
          </p:nvSpPr>
          <p:spPr>
            <a:xfrm>
              <a:off x="1379160" y="3238200"/>
              <a:ext cx="2568600" cy="720"/>
            </a:xfrm>
            <a:prstGeom prst="line">
              <a:avLst/>
            </a:prstGeom>
            <a:ln w="25560">
              <a:solidFill>
                <a:srgbClr val="C0504D"/>
              </a:solidFill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5" name="Line 53"/>
            <p:cNvSpPr/>
            <p:nvPr/>
          </p:nvSpPr>
          <p:spPr>
            <a:xfrm>
              <a:off x="1379160" y="3240360"/>
              <a:ext cx="360" cy="2611080"/>
            </a:xfrm>
            <a:prstGeom prst="line">
              <a:avLst/>
            </a:prstGeom>
            <a:ln w="25560">
              <a:solidFill>
                <a:srgbClr val="C0504D"/>
              </a:solidFill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" name="CustomShape 54"/>
            <p:cNvSpPr/>
            <p:nvPr/>
          </p:nvSpPr>
          <p:spPr>
            <a:xfrm>
              <a:off x="1356840" y="2736720"/>
              <a:ext cx="1632600" cy="360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1" i="1" strike="noStrike" spc="-1">
                  <a:solidFill>
                    <a:srgbClr val="0033CC"/>
                  </a:solidFill>
                  <a:latin typeface="Times New Roman"/>
                  <a:ea typeface="ＭＳ Ｐゴシック"/>
                </a:rPr>
                <a:t>Original Image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87" name="CustomShape 55"/>
            <p:cNvSpPr/>
            <p:nvPr/>
          </p:nvSpPr>
          <p:spPr>
            <a:xfrm>
              <a:off x="3833640" y="2838600"/>
              <a:ext cx="290520" cy="360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1" i="1" strike="noStrike" spc="-1">
                  <a:solidFill>
                    <a:srgbClr val="0033CC"/>
                  </a:solidFill>
                  <a:latin typeface="Times New Roman"/>
                  <a:ea typeface="ＭＳ Ｐゴシック"/>
                </a:rPr>
                <a:t>x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88" name="CustomShape 56"/>
            <p:cNvSpPr/>
            <p:nvPr/>
          </p:nvSpPr>
          <p:spPr>
            <a:xfrm>
              <a:off x="1028880" y="5513760"/>
              <a:ext cx="279720" cy="360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1" i="1" strike="noStrike" spc="-1">
                  <a:solidFill>
                    <a:srgbClr val="0033CC"/>
                  </a:solidFill>
                  <a:latin typeface="Times New Roman"/>
                  <a:ea typeface="ＭＳ Ｐゴシック"/>
                </a:rPr>
                <a:t>y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89" name="CustomShape 57"/>
            <p:cNvSpPr/>
            <p:nvPr/>
          </p:nvSpPr>
          <p:spPr>
            <a:xfrm>
              <a:off x="2310120" y="5518080"/>
              <a:ext cx="1451880" cy="360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1" i="1" strike="noStrike" spc="-1">
                  <a:solidFill>
                    <a:srgbClr val="0033CC"/>
                  </a:solidFill>
                  <a:latin typeface="Times New Roman"/>
                  <a:ea typeface="ＭＳ Ｐゴシック"/>
                </a:rPr>
                <a:t>Image f (x, y)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290" name="Group 58"/>
          <p:cNvGrpSpPr/>
          <p:nvPr/>
        </p:nvGrpSpPr>
        <p:grpSpPr>
          <a:xfrm>
            <a:off x="5861160" y="2705040"/>
            <a:ext cx="3094920" cy="3169080"/>
            <a:chOff x="5861160" y="2705040"/>
            <a:chExt cx="3094920" cy="3169080"/>
          </a:xfrm>
        </p:grpSpPr>
        <p:sp>
          <p:nvSpPr>
            <p:cNvPr id="291" name="CustomShape 59"/>
            <p:cNvSpPr/>
            <p:nvPr/>
          </p:nvSpPr>
          <p:spPr>
            <a:xfrm>
              <a:off x="6213600" y="323676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" name="CustomShape 60"/>
            <p:cNvSpPr/>
            <p:nvPr/>
          </p:nvSpPr>
          <p:spPr>
            <a:xfrm>
              <a:off x="6543720" y="323676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" name="CustomShape 61"/>
            <p:cNvSpPr/>
            <p:nvPr/>
          </p:nvSpPr>
          <p:spPr>
            <a:xfrm>
              <a:off x="6872760" y="323676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" name="CustomShape 62"/>
            <p:cNvSpPr/>
            <p:nvPr/>
          </p:nvSpPr>
          <p:spPr>
            <a:xfrm>
              <a:off x="7201440" y="323676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" name="CustomShape 63"/>
            <p:cNvSpPr/>
            <p:nvPr/>
          </p:nvSpPr>
          <p:spPr>
            <a:xfrm>
              <a:off x="7531560" y="323676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" name="CustomShape 64"/>
            <p:cNvSpPr/>
            <p:nvPr/>
          </p:nvSpPr>
          <p:spPr>
            <a:xfrm>
              <a:off x="7849080" y="323676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" name="CustomShape 65"/>
            <p:cNvSpPr/>
            <p:nvPr/>
          </p:nvSpPr>
          <p:spPr>
            <a:xfrm>
              <a:off x="8179560" y="3236760"/>
              <a:ext cx="32400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" name="CustomShape 66"/>
            <p:cNvSpPr/>
            <p:nvPr/>
          </p:nvSpPr>
          <p:spPr>
            <a:xfrm>
              <a:off x="6213600" y="356112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" name="CustomShape 67"/>
            <p:cNvSpPr/>
            <p:nvPr/>
          </p:nvSpPr>
          <p:spPr>
            <a:xfrm>
              <a:off x="6543720" y="356112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0" name="CustomShape 68"/>
            <p:cNvSpPr/>
            <p:nvPr/>
          </p:nvSpPr>
          <p:spPr>
            <a:xfrm>
              <a:off x="6872760" y="356112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1" name="CustomShape 69"/>
            <p:cNvSpPr/>
            <p:nvPr/>
          </p:nvSpPr>
          <p:spPr>
            <a:xfrm>
              <a:off x="7201440" y="356112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2" name="CustomShape 70"/>
            <p:cNvSpPr/>
            <p:nvPr/>
          </p:nvSpPr>
          <p:spPr>
            <a:xfrm>
              <a:off x="7531560" y="356112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3" name="CustomShape 71"/>
            <p:cNvSpPr/>
            <p:nvPr/>
          </p:nvSpPr>
          <p:spPr>
            <a:xfrm>
              <a:off x="7849080" y="356112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4" name="CustomShape 72"/>
            <p:cNvSpPr/>
            <p:nvPr/>
          </p:nvSpPr>
          <p:spPr>
            <a:xfrm>
              <a:off x="8179560" y="3561120"/>
              <a:ext cx="32400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5" name="CustomShape 73"/>
            <p:cNvSpPr/>
            <p:nvPr/>
          </p:nvSpPr>
          <p:spPr>
            <a:xfrm>
              <a:off x="6213600" y="389124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6" name="CustomShape 74"/>
            <p:cNvSpPr/>
            <p:nvPr/>
          </p:nvSpPr>
          <p:spPr>
            <a:xfrm>
              <a:off x="6543720" y="389124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7" name="CustomShape 75"/>
            <p:cNvSpPr/>
            <p:nvPr/>
          </p:nvSpPr>
          <p:spPr>
            <a:xfrm>
              <a:off x="6872760" y="389124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8" name="CustomShape 76"/>
            <p:cNvSpPr/>
            <p:nvPr/>
          </p:nvSpPr>
          <p:spPr>
            <a:xfrm>
              <a:off x="7201440" y="389124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9" name="CustomShape 77"/>
            <p:cNvSpPr/>
            <p:nvPr/>
          </p:nvSpPr>
          <p:spPr>
            <a:xfrm>
              <a:off x="7531560" y="389124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0" name="CustomShape 78"/>
            <p:cNvSpPr/>
            <p:nvPr/>
          </p:nvSpPr>
          <p:spPr>
            <a:xfrm>
              <a:off x="7849080" y="389124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1" name="CustomShape 79"/>
            <p:cNvSpPr/>
            <p:nvPr/>
          </p:nvSpPr>
          <p:spPr>
            <a:xfrm>
              <a:off x="8179560" y="3891240"/>
              <a:ext cx="32400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2" name="CustomShape 80"/>
            <p:cNvSpPr/>
            <p:nvPr/>
          </p:nvSpPr>
          <p:spPr>
            <a:xfrm>
              <a:off x="6213600" y="421632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3" name="CustomShape 81"/>
            <p:cNvSpPr/>
            <p:nvPr/>
          </p:nvSpPr>
          <p:spPr>
            <a:xfrm>
              <a:off x="6543720" y="421632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4" name="CustomShape 82"/>
            <p:cNvSpPr/>
            <p:nvPr/>
          </p:nvSpPr>
          <p:spPr>
            <a:xfrm>
              <a:off x="6872760" y="421632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5" name="CustomShape 83"/>
            <p:cNvSpPr/>
            <p:nvPr/>
          </p:nvSpPr>
          <p:spPr>
            <a:xfrm>
              <a:off x="7201440" y="421632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6" name="CustomShape 84"/>
            <p:cNvSpPr/>
            <p:nvPr/>
          </p:nvSpPr>
          <p:spPr>
            <a:xfrm>
              <a:off x="7531560" y="421632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7" name="CustomShape 85"/>
            <p:cNvSpPr/>
            <p:nvPr/>
          </p:nvSpPr>
          <p:spPr>
            <a:xfrm>
              <a:off x="7849080" y="421632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8" name="CustomShape 86"/>
            <p:cNvSpPr/>
            <p:nvPr/>
          </p:nvSpPr>
          <p:spPr>
            <a:xfrm>
              <a:off x="8179560" y="4216320"/>
              <a:ext cx="32400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9" name="CustomShape 87"/>
            <p:cNvSpPr/>
            <p:nvPr/>
          </p:nvSpPr>
          <p:spPr>
            <a:xfrm>
              <a:off x="6213600" y="453060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0" name="CustomShape 88"/>
            <p:cNvSpPr/>
            <p:nvPr/>
          </p:nvSpPr>
          <p:spPr>
            <a:xfrm>
              <a:off x="6543720" y="453060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1" name="CustomShape 89"/>
            <p:cNvSpPr/>
            <p:nvPr/>
          </p:nvSpPr>
          <p:spPr>
            <a:xfrm>
              <a:off x="6872760" y="453060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2" name="CustomShape 90"/>
            <p:cNvSpPr/>
            <p:nvPr/>
          </p:nvSpPr>
          <p:spPr>
            <a:xfrm>
              <a:off x="7201440" y="453060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3" name="CustomShape 91"/>
            <p:cNvSpPr/>
            <p:nvPr/>
          </p:nvSpPr>
          <p:spPr>
            <a:xfrm>
              <a:off x="7531560" y="453060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4" name="CustomShape 92"/>
            <p:cNvSpPr/>
            <p:nvPr/>
          </p:nvSpPr>
          <p:spPr>
            <a:xfrm>
              <a:off x="7849080" y="453060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5" name="CustomShape 93"/>
            <p:cNvSpPr/>
            <p:nvPr/>
          </p:nvSpPr>
          <p:spPr>
            <a:xfrm>
              <a:off x="8179560" y="4530600"/>
              <a:ext cx="32400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6" name="CustomShape 94"/>
            <p:cNvSpPr/>
            <p:nvPr/>
          </p:nvSpPr>
          <p:spPr>
            <a:xfrm>
              <a:off x="6213600" y="4856400"/>
              <a:ext cx="325440" cy="3232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7" name="CustomShape 95"/>
            <p:cNvSpPr/>
            <p:nvPr/>
          </p:nvSpPr>
          <p:spPr>
            <a:xfrm>
              <a:off x="6543720" y="4856400"/>
              <a:ext cx="325440" cy="3232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8" name="CustomShape 96"/>
            <p:cNvSpPr/>
            <p:nvPr/>
          </p:nvSpPr>
          <p:spPr>
            <a:xfrm>
              <a:off x="6872760" y="4856400"/>
              <a:ext cx="325440" cy="3232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9" name="CustomShape 97"/>
            <p:cNvSpPr/>
            <p:nvPr/>
          </p:nvSpPr>
          <p:spPr>
            <a:xfrm>
              <a:off x="7201440" y="4856400"/>
              <a:ext cx="325440" cy="3232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0" name="CustomShape 98"/>
            <p:cNvSpPr/>
            <p:nvPr/>
          </p:nvSpPr>
          <p:spPr>
            <a:xfrm>
              <a:off x="7531560" y="4856400"/>
              <a:ext cx="325440" cy="3232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1" name="CustomShape 99"/>
            <p:cNvSpPr/>
            <p:nvPr/>
          </p:nvSpPr>
          <p:spPr>
            <a:xfrm>
              <a:off x="7849080" y="4856400"/>
              <a:ext cx="325440" cy="3232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2" name="CustomShape 100"/>
            <p:cNvSpPr/>
            <p:nvPr/>
          </p:nvSpPr>
          <p:spPr>
            <a:xfrm>
              <a:off x="8179560" y="4856400"/>
              <a:ext cx="324000" cy="3232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3" name="CustomShape 101"/>
            <p:cNvSpPr/>
            <p:nvPr/>
          </p:nvSpPr>
          <p:spPr>
            <a:xfrm>
              <a:off x="6213600" y="518472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4" name="CustomShape 102"/>
            <p:cNvSpPr/>
            <p:nvPr/>
          </p:nvSpPr>
          <p:spPr>
            <a:xfrm>
              <a:off x="6543720" y="518472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5" name="CustomShape 103"/>
            <p:cNvSpPr/>
            <p:nvPr/>
          </p:nvSpPr>
          <p:spPr>
            <a:xfrm>
              <a:off x="6872760" y="518472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" name="CustomShape 104"/>
            <p:cNvSpPr/>
            <p:nvPr/>
          </p:nvSpPr>
          <p:spPr>
            <a:xfrm>
              <a:off x="7201440" y="518472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" name="CustomShape 105"/>
            <p:cNvSpPr/>
            <p:nvPr/>
          </p:nvSpPr>
          <p:spPr>
            <a:xfrm>
              <a:off x="7531560" y="518472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" name="CustomShape 106"/>
            <p:cNvSpPr/>
            <p:nvPr/>
          </p:nvSpPr>
          <p:spPr>
            <a:xfrm>
              <a:off x="7849080" y="518472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9" name="CustomShape 107"/>
            <p:cNvSpPr/>
            <p:nvPr/>
          </p:nvSpPr>
          <p:spPr>
            <a:xfrm>
              <a:off x="8179560" y="5184720"/>
              <a:ext cx="32400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0" name="Line 108"/>
            <p:cNvSpPr/>
            <p:nvPr/>
          </p:nvSpPr>
          <p:spPr>
            <a:xfrm>
              <a:off x="6211080" y="3234960"/>
              <a:ext cx="2568600" cy="360"/>
            </a:xfrm>
            <a:prstGeom prst="line">
              <a:avLst/>
            </a:prstGeom>
            <a:ln w="25560">
              <a:solidFill>
                <a:srgbClr val="C0504D"/>
              </a:solidFill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1" name="Line 109"/>
            <p:cNvSpPr/>
            <p:nvPr/>
          </p:nvSpPr>
          <p:spPr>
            <a:xfrm>
              <a:off x="6211080" y="3237840"/>
              <a:ext cx="720" cy="2613240"/>
            </a:xfrm>
            <a:prstGeom prst="line">
              <a:avLst/>
            </a:prstGeom>
            <a:ln w="25560">
              <a:solidFill>
                <a:srgbClr val="C0504D"/>
              </a:solidFill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2" name="CustomShape 110"/>
            <p:cNvSpPr/>
            <p:nvPr/>
          </p:nvSpPr>
          <p:spPr>
            <a:xfrm>
              <a:off x="6162840" y="2705040"/>
              <a:ext cx="1797840" cy="360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1" i="1" strike="noStrike" spc="-1">
                  <a:solidFill>
                    <a:srgbClr val="0033CC"/>
                  </a:solidFill>
                  <a:latin typeface="Times New Roman"/>
                  <a:ea typeface="ＭＳ Ｐゴシック"/>
                </a:rPr>
                <a:t>Enhanced Image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43" name="CustomShape 111"/>
            <p:cNvSpPr/>
            <p:nvPr/>
          </p:nvSpPr>
          <p:spPr>
            <a:xfrm>
              <a:off x="8665200" y="2817360"/>
              <a:ext cx="290880" cy="360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1" i="1" strike="noStrike" spc="-1">
                  <a:solidFill>
                    <a:srgbClr val="0033CC"/>
                  </a:solidFill>
                  <a:latin typeface="Times New Roman"/>
                  <a:ea typeface="ＭＳ Ｐゴシック"/>
                </a:rPr>
                <a:t>x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44" name="CustomShape 112"/>
            <p:cNvSpPr/>
            <p:nvPr/>
          </p:nvSpPr>
          <p:spPr>
            <a:xfrm>
              <a:off x="5861160" y="5512320"/>
              <a:ext cx="279720" cy="360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1" i="1" strike="noStrike" spc="-1">
                  <a:solidFill>
                    <a:srgbClr val="0033CC"/>
                  </a:solidFill>
                  <a:latin typeface="Times New Roman"/>
                  <a:ea typeface="ＭＳ Ｐゴシック"/>
                </a:rPr>
                <a:t>y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45" name="CustomShape 113"/>
            <p:cNvSpPr/>
            <p:nvPr/>
          </p:nvSpPr>
          <p:spPr>
            <a:xfrm>
              <a:off x="7256880" y="5513760"/>
              <a:ext cx="1451160" cy="360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1" i="1" strike="noStrike" spc="-1">
                  <a:solidFill>
                    <a:srgbClr val="0033CC"/>
                  </a:solidFill>
                  <a:latin typeface="Times New Roman"/>
                  <a:ea typeface="ＭＳ Ｐゴシック"/>
                </a:rPr>
                <a:t>Image f (x, y)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346" name="CustomShape 114"/>
          <p:cNvSpPr/>
          <p:nvPr/>
        </p:nvSpPr>
        <p:spPr>
          <a:xfrm>
            <a:off x="3297600" y="5915160"/>
            <a:ext cx="3441960" cy="711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i="1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s = intensity</a:t>
            </a:r>
            <a:r>
              <a:rPr lang="en-US" sz="3600" b="0" i="1" strike="noStrike" spc="-1" baseline="-24000">
                <a:solidFill>
                  <a:srgbClr val="000000"/>
                </a:solidFill>
                <a:latin typeface="Times New Roman"/>
                <a:ea typeface="ＭＳ Ｐゴシック"/>
              </a:rPr>
              <a:t>max</a:t>
            </a:r>
            <a:r>
              <a:rPr lang="en-US" sz="3600" b="0" i="1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 - r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347" name="CustomShape 115"/>
          <p:cNvSpPr/>
          <p:nvPr/>
        </p:nvSpPr>
        <p:spPr>
          <a:xfrm>
            <a:off x="1333440" y="6730920"/>
            <a:ext cx="8413920" cy="91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2760">
              <a:lnSpc>
                <a:spcPct val="100000"/>
              </a:lnSpc>
              <a:buClr>
                <a:srgbClr val="4584D3"/>
              </a:buClr>
              <a:buFont typeface="Wingdings" charset="2"/>
              <a:buChar char=""/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For L gray levels the transformation function is 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i="1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s </a:t>
            </a:r>
            <a:r>
              <a:rPr lang="en-US" sz="1800" b="1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=</a:t>
            </a:r>
            <a:r>
              <a:rPr lang="en-US" sz="1800" b="1" i="1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T</a:t>
            </a:r>
            <a:r>
              <a:rPr lang="en-US" sz="1800" b="1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(</a:t>
            </a:r>
            <a:r>
              <a:rPr lang="en-US" sz="1800" b="1" i="1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r</a:t>
            </a:r>
            <a:r>
              <a:rPr lang="en-US" sz="1800" b="1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) = (</a:t>
            </a:r>
            <a:r>
              <a:rPr lang="en-US" sz="1800" b="1" i="1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L - </a:t>
            </a:r>
            <a:r>
              <a:rPr lang="en-US" sz="1800" b="1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1) - </a:t>
            </a:r>
            <a:r>
              <a:rPr lang="en-US" sz="1800" b="1" i="1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r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960840" y="2314440"/>
            <a:ext cx="8164440" cy="380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4200">
              <a:lnSpc>
                <a:spcPct val="100000"/>
              </a:lnSpc>
              <a:spcBef>
                <a:spcPts val="471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Thresholding transformations are particularly useful for segmentation in which we want to isolate an object of interest from a background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49" name="CustomShape 2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Point Processing Example: </a:t>
            </a:r>
            <a:br/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Thresholding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350" name="Picture 314"/>
          <p:cNvPicPr/>
          <p:nvPr/>
        </p:nvPicPr>
        <p:blipFill>
          <a:blip r:embed="rId3"/>
          <a:stretch/>
        </p:blipFill>
        <p:spPr>
          <a:xfrm>
            <a:off x="611640" y="3796200"/>
            <a:ext cx="2925720" cy="3393720"/>
          </a:xfrm>
          <a:prstGeom prst="rect">
            <a:avLst/>
          </a:prstGeom>
          <a:ln>
            <a:noFill/>
          </a:ln>
        </p:spPr>
      </p:pic>
      <p:pic>
        <p:nvPicPr>
          <p:cNvPr id="351" name="Picture 315"/>
          <p:cNvPicPr/>
          <p:nvPr/>
        </p:nvPicPr>
        <p:blipFill>
          <a:blip r:embed="rId4"/>
          <a:stretch/>
        </p:blipFill>
        <p:spPr>
          <a:xfrm>
            <a:off x="6819840" y="3797280"/>
            <a:ext cx="2937240" cy="3392280"/>
          </a:xfrm>
          <a:prstGeom prst="rect">
            <a:avLst/>
          </a:prstGeom>
          <a:ln>
            <a:noFill/>
          </a:ln>
        </p:spPr>
      </p:pic>
      <p:grpSp>
        <p:nvGrpSpPr>
          <p:cNvPr id="352" name="Group 3"/>
          <p:cNvGrpSpPr/>
          <p:nvPr/>
        </p:nvGrpSpPr>
        <p:grpSpPr>
          <a:xfrm>
            <a:off x="3597120" y="4985280"/>
            <a:ext cx="2849040" cy="1002960"/>
            <a:chOff x="3597120" y="4985280"/>
            <a:chExt cx="2849040" cy="1002960"/>
          </a:xfrm>
        </p:grpSpPr>
        <p:sp>
          <p:nvSpPr>
            <p:cNvPr id="353" name="CustomShape 4"/>
            <p:cNvSpPr/>
            <p:nvPr/>
          </p:nvSpPr>
          <p:spPr>
            <a:xfrm>
              <a:off x="3597120" y="5286240"/>
              <a:ext cx="554400" cy="360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s = 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54" name="CustomShape 5"/>
            <p:cNvSpPr/>
            <p:nvPr/>
          </p:nvSpPr>
          <p:spPr>
            <a:xfrm>
              <a:off x="4051440" y="4985280"/>
              <a:ext cx="301680" cy="1002960"/>
            </a:xfrm>
            <a:custGeom>
              <a:avLst/>
              <a:gdLst/>
              <a:ahLst/>
              <a:cxnLst/>
              <a:rect l="l" t="t" r="r" b="b"/>
              <a:pathLst>
                <a:path w="302895" h="1003935">
                  <a:moveTo>
                    <a:pt x="0" y="0"/>
                  </a:moveTo>
                  <a:moveTo>
                    <a:pt x="0" y="0"/>
                  </a:moveTo>
                </a:path>
              </a:pathLst>
            </a:custGeom>
            <a:noFill/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55" name="Group 6"/>
            <p:cNvGrpSpPr/>
            <p:nvPr/>
          </p:nvGrpSpPr>
          <p:grpSpPr>
            <a:xfrm>
              <a:off x="4208760" y="5060880"/>
              <a:ext cx="2237400" cy="814680"/>
              <a:chOff x="4208760" y="5060880"/>
              <a:chExt cx="2237400" cy="814680"/>
            </a:xfrm>
          </p:grpSpPr>
          <p:sp>
            <p:nvSpPr>
              <p:cNvPr id="356" name="CustomShape 7"/>
              <p:cNvSpPr/>
              <p:nvPr/>
            </p:nvSpPr>
            <p:spPr>
              <a:xfrm>
                <a:off x="4223520" y="5062680"/>
                <a:ext cx="556920" cy="3603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FFFFFF"/>
                    </a:solidFill>
                    <a:latin typeface="Arial"/>
                    <a:ea typeface="DejaVu Sans"/>
                  </a:rPr>
                  <a:t>255</a:t>
                </a:r>
                <a:endParaRPr lang="en-US" sz="1800" b="0" strike="noStrike" spc="-1">
                  <a:latin typeface="Arial"/>
                </a:endParaRPr>
              </a:p>
            </p:txBody>
          </p:sp>
          <p:sp>
            <p:nvSpPr>
              <p:cNvPr id="357" name="CustomShape 8"/>
              <p:cNvSpPr/>
              <p:nvPr/>
            </p:nvSpPr>
            <p:spPr>
              <a:xfrm>
                <a:off x="4208760" y="5512320"/>
                <a:ext cx="303840" cy="3603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FFFFFF"/>
                    </a:solidFill>
                    <a:latin typeface="Arial"/>
                    <a:ea typeface="DejaVu Sans"/>
                  </a:rPr>
                  <a:t>0</a:t>
                </a:r>
                <a:endParaRPr lang="en-US" sz="1800" b="0" strike="noStrike" spc="-1">
                  <a:latin typeface="Arial"/>
                </a:endParaRPr>
              </a:p>
            </p:txBody>
          </p:sp>
          <p:sp>
            <p:nvSpPr>
              <p:cNvPr id="358" name="CustomShape 9"/>
              <p:cNvSpPr/>
              <p:nvPr/>
            </p:nvSpPr>
            <p:spPr>
              <a:xfrm>
                <a:off x="4859640" y="5514840"/>
                <a:ext cx="1586520" cy="3607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FFFFFF"/>
                    </a:solidFill>
                    <a:latin typeface="Arial"/>
                    <a:ea typeface="DejaVu Sans"/>
                  </a:rPr>
                  <a:t>r &lt;= threshold</a:t>
                </a:r>
                <a:endParaRPr lang="en-US" sz="1800" b="0" strike="noStrike" spc="-1">
                  <a:latin typeface="Arial"/>
                </a:endParaRPr>
              </a:p>
            </p:txBody>
          </p:sp>
          <p:sp>
            <p:nvSpPr>
              <p:cNvPr id="359" name="CustomShape 10"/>
              <p:cNvSpPr/>
              <p:nvPr/>
            </p:nvSpPr>
            <p:spPr>
              <a:xfrm>
                <a:off x="4858560" y="5060880"/>
                <a:ext cx="1581480" cy="3607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FFFFFF"/>
                    </a:solidFill>
                    <a:latin typeface="Arial"/>
                    <a:ea typeface="DejaVu Sans"/>
                  </a:rPr>
                  <a:t>r  &gt;  threshold</a:t>
                </a:r>
                <a:endParaRPr lang="en-US" sz="1800" b="0" strike="noStrike" spc="-1">
                  <a:latin typeface="Arial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Picture1"/>
          <p:cNvPicPr/>
          <p:nvPr/>
        </p:nvPicPr>
        <p:blipFill>
          <a:blip r:embed="rId2"/>
          <a:stretch/>
        </p:blipFill>
        <p:spPr>
          <a:xfrm>
            <a:off x="1223640" y="1922040"/>
            <a:ext cx="7565040" cy="5045760"/>
          </a:xfrm>
          <a:prstGeom prst="rect">
            <a:avLst/>
          </a:prstGeom>
          <a:ln>
            <a:noFill/>
          </a:ln>
        </p:spPr>
      </p:pic>
      <p:sp>
        <p:nvSpPr>
          <p:cNvPr id="361" name="CustomShape 1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Point Processing Example: </a:t>
            </a:r>
            <a:br/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Thresholding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Point Processing Example: </a:t>
            </a:r>
            <a:br/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 Thresholding (cont…)</a:t>
            </a:r>
            <a:endParaRPr lang="en-US" sz="2800" b="0" strike="noStrike" spc="-1">
              <a:latin typeface="Arial"/>
            </a:endParaRPr>
          </a:p>
        </p:txBody>
      </p:sp>
      <p:grpSp>
        <p:nvGrpSpPr>
          <p:cNvPr id="363" name="Group 2"/>
          <p:cNvGrpSpPr/>
          <p:nvPr/>
        </p:nvGrpSpPr>
        <p:grpSpPr>
          <a:xfrm>
            <a:off x="1028880" y="2394000"/>
            <a:ext cx="3095280" cy="3141720"/>
            <a:chOff x="1028880" y="2394000"/>
            <a:chExt cx="3095280" cy="3141720"/>
          </a:xfrm>
        </p:grpSpPr>
        <p:sp>
          <p:nvSpPr>
            <p:cNvPr id="364" name="CustomShape 3"/>
            <p:cNvSpPr/>
            <p:nvPr/>
          </p:nvSpPr>
          <p:spPr>
            <a:xfrm>
              <a:off x="1379160" y="289548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5" name="CustomShape 4"/>
            <p:cNvSpPr/>
            <p:nvPr/>
          </p:nvSpPr>
          <p:spPr>
            <a:xfrm>
              <a:off x="1711440" y="2895480"/>
              <a:ext cx="32580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6" name="CustomShape 5"/>
            <p:cNvSpPr/>
            <p:nvPr/>
          </p:nvSpPr>
          <p:spPr>
            <a:xfrm>
              <a:off x="2039760" y="2895480"/>
              <a:ext cx="32580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7" name="CustomShape 6"/>
            <p:cNvSpPr/>
            <p:nvPr/>
          </p:nvSpPr>
          <p:spPr>
            <a:xfrm>
              <a:off x="2370600" y="2895480"/>
              <a:ext cx="32580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8" name="CustomShape 7"/>
            <p:cNvSpPr/>
            <p:nvPr/>
          </p:nvSpPr>
          <p:spPr>
            <a:xfrm>
              <a:off x="2700720" y="289548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9" name="CustomShape 8"/>
            <p:cNvSpPr/>
            <p:nvPr/>
          </p:nvSpPr>
          <p:spPr>
            <a:xfrm>
              <a:off x="3016800" y="2895480"/>
              <a:ext cx="32580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0" name="CustomShape 9"/>
            <p:cNvSpPr/>
            <p:nvPr/>
          </p:nvSpPr>
          <p:spPr>
            <a:xfrm>
              <a:off x="3349080" y="2895480"/>
              <a:ext cx="32400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1" name="CustomShape 10"/>
            <p:cNvSpPr/>
            <p:nvPr/>
          </p:nvSpPr>
          <p:spPr>
            <a:xfrm>
              <a:off x="1379160" y="321948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2" name="CustomShape 11"/>
            <p:cNvSpPr/>
            <p:nvPr/>
          </p:nvSpPr>
          <p:spPr>
            <a:xfrm>
              <a:off x="1711440" y="3219480"/>
              <a:ext cx="32580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3" name="CustomShape 12"/>
            <p:cNvSpPr/>
            <p:nvPr/>
          </p:nvSpPr>
          <p:spPr>
            <a:xfrm>
              <a:off x="2039760" y="3219480"/>
              <a:ext cx="32580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4" name="CustomShape 13"/>
            <p:cNvSpPr/>
            <p:nvPr/>
          </p:nvSpPr>
          <p:spPr>
            <a:xfrm>
              <a:off x="2370600" y="3219480"/>
              <a:ext cx="32580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5" name="CustomShape 14"/>
            <p:cNvSpPr/>
            <p:nvPr/>
          </p:nvSpPr>
          <p:spPr>
            <a:xfrm>
              <a:off x="2700720" y="321948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6" name="CustomShape 15"/>
            <p:cNvSpPr/>
            <p:nvPr/>
          </p:nvSpPr>
          <p:spPr>
            <a:xfrm>
              <a:off x="3016800" y="3219480"/>
              <a:ext cx="32580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7" name="CustomShape 16"/>
            <p:cNvSpPr/>
            <p:nvPr/>
          </p:nvSpPr>
          <p:spPr>
            <a:xfrm>
              <a:off x="3349080" y="3219480"/>
              <a:ext cx="32400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8" name="CustomShape 17"/>
            <p:cNvSpPr/>
            <p:nvPr/>
          </p:nvSpPr>
          <p:spPr>
            <a:xfrm>
              <a:off x="1379160" y="354960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9" name="CustomShape 18"/>
            <p:cNvSpPr/>
            <p:nvPr/>
          </p:nvSpPr>
          <p:spPr>
            <a:xfrm>
              <a:off x="1711440" y="3549600"/>
              <a:ext cx="32580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0" name="CustomShape 19"/>
            <p:cNvSpPr/>
            <p:nvPr/>
          </p:nvSpPr>
          <p:spPr>
            <a:xfrm>
              <a:off x="2039760" y="3549600"/>
              <a:ext cx="32580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1" name="CustomShape 20"/>
            <p:cNvSpPr/>
            <p:nvPr/>
          </p:nvSpPr>
          <p:spPr>
            <a:xfrm>
              <a:off x="2370600" y="3549600"/>
              <a:ext cx="32580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2" name="CustomShape 21"/>
            <p:cNvSpPr/>
            <p:nvPr/>
          </p:nvSpPr>
          <p:spPr>
            <a:xfrm>
              <a:off x="2700720" y="354960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3" name="CustomShape 22"/>
            <p:cNvSpPr/>
            <p:nvPr/>
          </p:nvSpPr>
          <p:spPr>
            <a:xfrm>
              <a:off x="3016800" y="3549600"/>
              <a:ext cx="32580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4" name="CustomShape 23"/>
            <p:cNvSpPr/>
            <p:nvPr/>
          </p:nvSpPr>
          <p:spPr>
            <a:xfrm>
              <a:off x="3349080" y="3549600"/>
              <a:ext cx="32400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5" name="CustomShape 24"/>
            <p:cNvSpPr/>
            <p:nvPr/>
          </p:nvSpPr>
          <p:spPr>
            <a:xfrm>
              <a:off x="1379160" y="387360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6" name="CustomShape 25"/>
            <p:cNvSpPr/>
            <p:nvPr/>
          </p:nvSpPr>
          <p:spPr>
            <a:xfrm>
              <a:off x="1711440" y="3873600"/>
              <a:ext cx="32580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7" name="CustomShape 26"/>
            <p:cNvSpPr/>
            <p:nvPr/>
          </p:nvSpPr>
          <p:spPr>
            <a:xfrm>
              <a:off x="2039760" y="3873600"/>
              <a:ext cx="32580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8" name="CustomShape 27"/>
            <p:cNvSpPr/>
            <p:nvPr/>
          </p:nvSpPr>
          <p:spPr>
            <a:xfrm>
              <a:off x="2370600" y="3873600"/>
              <a:ext cx="32580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9" name="CustomShape 28"/>
            <p:cNvSpPr/>
            <p:nvPr/>
          </p:nvSpPr>
          <p:spPr>
            <a:xfrm>
              <a:off x="2700720" y="387360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0" name="CustomShape 29"/>
            <p:cNvSpPr/>
            <p:nvPr/>
          </p:nvSpPr>
          <p:spPr>
            <a:xfrm>
              <a:off x="3016800" y="3873600"/>
              <a:ext cx="32580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1" name="CustomShape 30"/>
            <p:cNvSpPr/>
            <p:nvPr/>
          </p:nvSpPr>
          <p:spPr>
            <a:xfrm>
              <a:off x="3349080" y="3873600"/>
              <a:ext cx="32400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2" name="CustomShape 31"/>
            <p:cNvSpPr/>
            <p:nvPr/>
          </p:nvSpPr>
          <p:spPr>
            <a:xfrm>
              <a:off x="1379160" y="4188960"/>
              <a:ext cx="32544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3" name="CustomShape 32"/>
            <p:cNvSpPr/>
            <p:nvPr/>
          </p:nvSpPr>
          <p:spPr>
            <a:xfrm>
              <a:off x="1711440" y="4188960"/>
              <a:ext cx="32580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4" name="CustomShape 33"/>
            <p:cNvSpPr/>
            <p:nvPr/>
          </p:nvSpPr>
          <p:spPr>
            <a:xfrm>
              <a:off x="2039760" y="4188960"/>
              <a:ext cx="32580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5" name="CustomShape 34"/>
            <p:cNvSpPr/>
            <p:nvPr/>
          </p:nvSpPr>
          <p:spPr>
            <a:xfrm>
              <a:off x="2370600" y="4188960"/>
              <a:ext cx="32580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6" name="CustomShape 35"/>
            <p:cNvSpPr/>
            <p:nvPr/>
          </p:nvSpPr>
          <p:spPr>
            <a:xfrm>
              <a:off x="2700720" y="4188960"/>
              <a:ext cx="32544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7" name="CustomShape 36"/>
            <p:cNvSpPr/>
            <p:nvPr/>
          </p:nvSpPr>
          <p:spPr>
            <a:xfrm>
              <a:off x="3016800" y="4188960"/>
              <a:ext cx="32580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8" name="CustomShape 37"/>
            <p:cNvSpPr/>
            <p:nvPr/>
          </p:nvSpPr>
          <p:spPr>
            <a:xfrm>
              <a:off x="3349080" y="4188960"/>
              <a:ext cx="32400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9" name="CustomShape 38"/>
            <p:cNvSpPr/>
            <p:nvPr/>
          </p:nvSpPr>
          <p:spPr>
            <a:xfrm>
              <a:off x="1379160" y="451296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0" name="CustomShape 39"/>
            <p:cNvSpPr/>
            <p:nvPr/>
          </p:nvSpPr>
          <p:spPr>
            <a:xfrm>
              <a:off x="1711440" y="4512960"/>
              <a:ext cx="32580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1" name="CustomShape 40"/>
            <p:cNvSpPr/>
            <p:nvPr/>
          </p:nvSpPr>
          <p:spPr>
            <a:xfrm>
              <a:off x="2039760" y="4512960"/>
              <a:ext cx="32580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2" name="CustomShape 41"/>
            <p:cNvSpPr/>
            <p:nvPr/>
          </p:nvSpPr>
          <p:spPr>
            <a:xfrm>
              <a:off x="2370600" y="4512960"/>
              <a:ext cx="32580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3" name="CustomShape 42"/>
            <p:cNvSpPr/>
            <p:nvPr/>
          </p:nvSpPr>
          <p:spPr>
            <a:xfrm>
              <a:off x="2700720" y="451296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4" name="CustomShape 43"/>
            <p:cNvSpPr/>
            <p:nvPr/>
          </p:nvSpPr>
          <p:spPr>
            <a:xfrm>
              <a:off x="3016800" y="4512960"/>
              <a:ext cx="32580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5" name="CustomShape 44"/>
            <p:cNvSpPr/>
            <p:nvPr/>
          </p:nvSpPr>
          <p:spPr>
            <a:xfrm>
              <a:off x="3349080" y="4512960"/>
              <a:ext cx="32400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6" name="CustomShape 45"/>
            <p:cNvSpPr/>
            <p:nvPr/>
          </p:nvSpPr>
          <p:spPr>
            <a:xfrm>
              <a:off x="1379160" y="484308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7" name="CustomShape 46"/>
            <p:cNvSpPr/>
            <p:nvPr/>
          </p:nvSpPr>
          <p:spPr>
            <a:xfrm>
              <a:off x="1711440" y="4843080"/>
              <a:ext cx="32580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8" name="CustomShape 47"/>
            <p:cNvSpPr/>
            <p:nvPr/>
          </p:nvSpPr>
          <p:spPr>
            <a:xfrm>
              <a:off x="2039760" y="4843080"/>
              <a:ext cx="32580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9" name="CustomShape 48"/>
            <p:cNvSpPr/>
            <p:nvPr/>
          </p:nvSpPr>
          <p:spPr>
            <a:xfrm>
              <a:off x="2370600" y="4843080"/>
              <a:ext cx="32580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0" name="CustomShape 49"/>
            <p:cNvSpPr/>
            <p:nvPr/>
          </p:nvSpPr>
          <p:spPr>
            <a:xfrm>
              <a:off x="2700720" y="484308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1" name="CustomShape 50"/>
            <p:cNvSpPr/>
            <p:nvPr/>
          </p:nvSpPr>
          <p:spPr>
            <a:xfrm>
              <a:off x="3016800" y="4843080"/>
              <a:ext cx="32580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2" name="CustomShape 51"/>
            <p:cNvSpPr/>
            <p:nvPr/>
          </p:nvSpPr>
          <p:spPr>
            <a:xfrm>
              <a:off x="3349080" y="4843080"/>
              <a:ext cx="32400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3" name="Line 52"/>
            <p:cNvSpPr/>
            <p:nvPr/>
          </p:nvSpPr>
          <p:spPr>
            <a:xfrm>
              <a:off x="1379160" y="2895480"/>
              <a:ext cx="2568600" cy="360"/>
            </a:xfrm>
            <a:prstGeom prst="line">
              <a:avLst/>
            </a:prstGeom>
            <a:ln w="25560">
              <a:solidFill>
                <a:srgbClr val="C0504D"/>
              </a:solidFill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4" name="Line 53"/>
            <p:cNvSpPr/>
            <p:nvPr/>
          </p:nvSpPr>
          <p:spPr>
            <a:xfrm>
              <a:off x="1379160" y="2897280"/>
              <a:ext cx="360" cy="2611080"/>
            </a:xfrm>
            <a:prstGeom prst="line">
              <a:avLst/>
            </a:prstGeom>
            <a:ln w="25560">
              <a:solidFill>
                <a:srgbClr val="C0504D"/>
              </a:solidFill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5" name="CustomShape 54"/>
            <p:cNvSpPr/>
            <p:nvPr/>
          </p:nvSpPr>
          <p:spPr>
            <a:xfrm>
              <a:off x="1356840" y="2394000"/>
              <a:ext cx="1632600" cy="360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1" i="1" strike="noStrike" spc="-1">
                  <a:solidFill>
                    <a:srgbClr val="0033CC"/>
                  </a:solidFill>
                  <a:latin typeface="Times New Roman"/>
                  <a:ea typeface="ＭＳ Ｐゴシック"/>
                </a:rPr>
                <a:t>Original Image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16" name="CustomShape 55"/>
            <p:cNvSpPr/>
            <p:nvPr/>
          </p:nvSpPr>
          <p:spPr>
            <a:xfrm>
              <a:off x="3833640" y="2495520"/>
              <a:ext cx="290520" cy="360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1" i="1" strike="noStrike" spc="-1">
                  <a:solidFill>
                    <a:srgbClr val="0033CC"/>
                  </a:solidFill>
                  <a:latin typeface="Times New Roman"/>
                  <a:ea typeface="ＭＳ Ｐゴシック"/>
                </a:rPr>
                <a:t>x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17" name="CustomShape 56"/>
            <p:cNvSpPr/>
            <p:nvPr/>
          </p:nvSpPr>
          <p:spPr>
            <a:xfrm>
              <a:off x="1028880" y="5170320"/>
              <a:ext cx="279720" cy="360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1" i="1" strike="noStrike" spc="-1">
                  <a:solidFill>
                    <a:srgbClr val="0033CC"/>
                  </a:solidFill>
                  <a:latin typeface="Times New Roman"/>
                  <a:ea typeface="ＭＳ Ｐゴシック"/>
                </a:rPr>
                <a:t>y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18" name="CustomShape 57"/>
            <p:cNvSpPr/>
            <p:nvPr/>
          </p:nvSpPr>
          <p:spPr>
            <a:xfrm>
              <a:off x="2310120" y="5175360"/>
              <a:ext cx="1451880" cy="360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1" i="1" strike="noStrike" spc="-1">
                  <a:solidFill>
                    <a:srgbClr val="0033CC"/>
                  </a:solidFill>
                  <a:latin typeface="Times New Roman"/>
                  <a:ea typeface="ＭＳ Ｐゴシック"/>
                </a:rPr>
                <a:t>Image f (x, y)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419" name="Group 58"/>
          <p:cNvGrpSpPr/>
          <p:nvPr/>
        </p:nvGrpSpPr>
        <p:grpSpPr>
          <a:xfrm>
            <a:off x="5861160" y="2362320"/>
            <a:ext cx="3094920" cy="3168720"/>
            <a:chOff x="5861160" y="2362320"/>
            <a:chExt cx="3094920" cy="3168720"/>
          </a:xfrm>
        </p:grpSpPr>
        <p:sp>
          <p:nvSpPr>
            <p:cNvPr id="420" name="CustomShape 59"/>
            <p:cNvSpPr/>
            <p:nvPr/>
          </p:nvSpPr>
          <p:spPr>
            <a:xfrm>
              <a:off x="6213600" y="289368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1" name="CustomShape 60"/>
            <p:cNvSpPr/>
            <p:nvPr/>
          </p:nvSpPr>
          <p:spPr>
            <a:xfrm>
              <a:off x="6543720" y="289368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2" name="CustomShape 61"/>
            <p:cNvSpPr/>
            <p:nvPr/>
          </p:nvSpPr>
          <p:spPr>
            <a:xfrm>
              <a:off x="6872760" y="289368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3" name="CustomShape 62"/>
            <p:cNvSpPr/>
            <p:nvPr/>
          </p:nvSpPr>
          <p:spPr>
            <a:xfrm>
              <a:off x="7201440" y="289368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4" name="CustomShape 63"/>
            <p:cNvSpPr/>
            <p:nvPr/>
          </p:nvSpPr>
          <p:spPr>
            <a:xfrm>
              <a:off x="7531560" y="289368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5" name="CustomShape 64"/>
            <p:cNvSpPr/>
            <p:nvPr/>
          </p:nvSpPr>
          <p:spPr>
            <a:xfrm>
              <a:off x="7849080" y="289368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6" name="CustomShape 65"/>
            <p:cNvSpPr/>
            <p:nvPr/>
          </p:nvSpPr>
          <p:spPr>
            <a:xfrm>
              <a:off x="8179560" y="2893680"/>
              <a:ext cx="32400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7" name="CustomShape 66"/>
            <p:cNvSpPr/>
            <p:nvPr/>
          </p:nvSpPr>
          <p:spPr>
            <a:xfrm>
              <a:off x="6213600" y="321804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8" name="CustomShape 67"/>
            <p:cNvSpPr/>
            <p:nvPr/>
          </p:nvSpPr>
          <p:spPr>
            <a:xfrm>
              <a:off x="6543720" y="321804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9" name="CustomShape 68"/>
            <p:cNvSpPr/>
            <p:nvPr/>
          </p:nvSpPr>
          <p:spPr>
            <a:xfrm>
              <a:off x="6872760" y="321804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0" name="CustomShape 69"/>
            <p:cNvSpPr/>
            <p:nvPr/>
          </p:nvSpPr>
          <p:spPr>
            <a:xfrm>
              <a:off x="7201440" y="321804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1" name="CustomShape 70"/>
            <p:cNvSpPr/>
            <p:nvPr/>
          </p:nvSpPr>
          <p:spPr>
            <a:xfrm>
              <a:off x="7531560" y="321804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2" name="CustomShape 71"/>
            <p:cNvSpPr/>
            <p:nvPr/>
          </p:nvSpPr>
          <p:spPr>
            <a:xfrm>
              <a:off x="7849080" y="321804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3" name="CustomShape 72"/>
            <p:cNvSpPr/>
            <p:nvPr/>
          </p:nvSpPr>
          <p:spPr>
            <a:xfrm>
              <a:off x="8179560" y="3218040"/>
              <a:ext cx="32400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4" name="CustomShape 73"/>
            <p:cNvSpPr/>
            <p:nvPr/>
          </p:nvSpPr>
          <p:spPr>
            <a:xfrm>
              <a:off x="6213600" y="354852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5" name="CustomShape 74"/>
            <p:cNvSpPr/>
            <p:nvPr/>
          </p:nvSpPr>
          <p:spPr>
            <a:xfrm>
              <a:off x="6543720" y="354852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6" name="CustomShape 75"/>
            <p:cNvSpPr/>
            <p:nvPr/>
          </p:nvSpPr>
          <p:spPr>
            <a:xfrm>
              <a:off x="6872760" y="354852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7" name="CustomShape 76"/>
            <p:cNvSpPr/>
            <p:nvPr/>
          </p:nvSpPr>
          <p:spPr>
            <a:xfrm>
              <a:off x="7201440" y="354852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8" name="CustomShape 77"/>
            <p:cNvSpPr/>
            <p:nvPr/>
          </p:nvSpPr>
          <p:spPr>
            <a:xfrm>
              <a:off x="7531560" y="354852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9" name="CustomShape 78"/>
            <p:cNvSpPr/>
            <p:nvPr/>
          </p:nvSpPr>
          <p:spPr>
            <a:xfrm>
              <a:off x="7849080" y="354852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0" name="CustomShape 79"/>
            <p:cNvSpPr/>
            <p:nvPr/>
          </p:nvSpPr>
          <p:spPr>
            <a:xfrm>
              <a:off x="8179560" y="3548520"/>
              <a:ext cx="32400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1" name="CustomShape 80"/>
            <p:cNvSpPr/>
            <p:nvPr/>
          </p:nvSpPr>
          <p:spPr>
            <a:xfrm>
              <a:off x="6213600" y="387360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2" name="CustomShape 81"/>
            <p:cNvSpPr/>
            <p:nvPr/>
          </p:nvSpPr>
          <p:spPr>
            <a:xfrm>
              <a:off x="6543720" y="387360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3" name="CustomShape 82"/>
            <p:cNvSpPr/>
            <p:nvPr/>
          </p:nvSpPr>
          <p:spPr>
            <a:xfrm>
              <a:off x="6872760" y="387360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4" name="CustomShape 83"/>
            <p:cNvSpPr/>
            <p:nvPr/>
          </p:nvSpPr>
          <p:spPr>
            <a:xfrm>
              <a:off x="7201440" y="387360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5" name="CustomShape 84"/>
            <p:cNvSpPr/>
            <p:nvPr/>
          </p:nvSpPr>
          <p:spPr>
            <a:xfrm>
              <a:off x="7531560" y="387360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6" name="CustomShape 85"/>
            <p:cNvSpPr/>
            <p:nvPr/>
          </p:nvSpPr>
          <p:spPr>
            <a:xfrm>
              <a:off x="7849080" y="387360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7" name="CustomShape 86"/>
            <p:cNvSpPr/>
            <p:nvPr/>
          </p:nvSpPr>
          <p:spPr>
            <a:xfrm>
              <a:off x="8179560" y="3873600"/>
              <a:ext cx="32400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8" name="CustomShape 87"/>
            <p:cNvSpPr/>
            <p:nvPr/>
          </p:nvSpPr>
          <p:spPr>
            <a:xfrm>
              <a:off x="6213600" y="418788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9" name="CustomShape 88"/>
            <p:cNvSpPr/>
            <p:nvPr/>
          </p:nvSpPr>
          <p:spPr>
            <a:xfrm>
              <a:off x="6543720" y="418788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0" name="CustomShape 89"/>
            <p:cNvSpPr/>
            <p:nvPr/>
          </p:nvSpPr>
          <p:spPr>
            <a:xfrm>
              <a:off x="6872760" y="418788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1" name="CustomShape 90"/>
            <p:cNvSpPr/>
            <p:nvPr/>
          </p:nvSpPr>
          <p:spPr>
            <a:xfrm>
              <a:off x="7201440" y="418788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2" name="CustomShape 91"/>
            <p:cNvSpPr/>
            <p:nvPr/>
          </p:nvSpPr>
          <p:spPr>
            <a:xfrm>
              <a:off x="7531560" y="418788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3" name="CustomShape 92"/>
            <p:cNvSpPr/>
            <p:nvPr/>
          </p:nvSpPr>
          <p:spPr>
            <a:xfrm>
              <a:off x="7849080" y="418788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4" name="CustomShape 93"/>
            <p:cNvSpPr/>
            <p:nvPr/>
          </p:nvSpPr>
          <p:spPr>
            <a:xfrm>
              <a:off x="8179560" y="4187880"/>
              <a:ext cx="32400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5" name="CustomShape 94"/>
            <p:cNvSpPr/>
            <p:nvPr/>
          </p:nvSpPr>
          <p:spPr>
            <a:xfrm>
              <a:off x="6213600" y="4513680"/>
              <a:ext cx="325440" cy="3232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6" name="CustomShape 95"/>
            <p:cNvSpPr/>
            <p:nvPr/>
          </p:nvSpPr>
          <p:spPr>
            <a:xfrm>
              <a:off x="6543720" y="4513680"/>
              <a:ext cx="325440" cy="3232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7" name="CustomShape 96"/>
            <p:cNvSpPr/>
            <p:nvPr/>
          </p:nvSpPr>
          <p:spPr>
            <a:xfrm>
              <a:off x="6872760" y="4513680"/>
              <a:ext cx="325440" cy="3232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8" name="CustomShape 97"/>
            <p:cNvSpPr/>
            <p:nvPr/>
          </p:nvSpPr>
          <p:spPr>
            <a:xfrm>
              <a:off x="7201440" y="4513680"/>
              <a:ext cx="325440" cy="3232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9" name="CustomShape 98"/>
            <p:cNvSpPr/>
            <p:nvPr/>
          </p:nvSpPr>
          <p:spPr>
            <a:xfrm>
              <a:off x="7531560" y="4513680"/>
              <a:ext cx="325440" cy="3232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0" name="CustomShape 99"/>
            <p:cNvSpPr/>
            <p:nvPr/>
          </p:nvSpPr>
          <p:spPr>
            <a:xfrm>
              <a:off x="7849080" y="4513680"/>
              <a:ext cx="325440" cy="3232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1" name="CustomShape 100"/>
            <p:cNvSpPr/>
            <p:nvPr/>
          </p:nvSpPr>
          <p:spPr>
            <a:xfrm>
              <a:off x="8179560" y="4513680"/>
              <a:ext cx="324000" cy="3232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2" name="CustomShape 101"/>
            <p:cNvSpPr/>
            <p:nvPr/>
          </p:nvSpPr>
          <p:spPr>
            <a:xfrm>
              <a:off x="6213600" y="484200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3" name="CustomShape 102"/>
            <p:cNvSpPr/>
            <p:nvPr/>
          </p:nvSpPr>
          <p:spPr>
            <a:xfrm>
              <a:off x="6543720" y="484200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4" name="CustomShape 103"/>
            <p:cNvSpPr/>
            <p:nvPr/>
          </p:nvSpPr>
          <p:spPr>
            <a:xfrm>
              <a:off x="6872760" y="484200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5" name="CustomShape 104"/>
            <p:cNvSpPr/>
            <p:nvPr/>
          </p:nvSpPr>
          <p:spPr>
            <a:xfrm>
              <a:off x="7201440" y="484200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6" name="CustomShape 105"/>
            <p:cNvSpPr/>
            <p:nvPr/>
          </p:nvSpPr>
          <p:spPr>
            <a:xfrm>
              <a:off x="7531560" y="484200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7" name="CustomShape 106"/>
            <p:cNvSpPr/>
            <p:nvPr/>
          </p:nvSpPr>
          <p:spPr>
            <a:xfrm>
              <a:off x="7849080" y="484200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8" name="CustomShape 107"/>
            <p:cNvSpPr/>
            <p:nvPr/>
          </p:nvSpPr>
          <p:spPr>
            <a:xfrm>
              <a:off x="8179560" y="4842000"/>
              <a:ext cx="32400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9" name="Line 108"/>
            <p:cNvSpPr/>
            <p:nvPr/>
          </p:nvSpPr>
          <p:spPr>
            <a:xfrm>
              <a:off x="6211080" y="2893680"/>
              <a:ext cx="2568600" cy="360"/>
            </a:xfrm>
            <a:prstGeom prst="line">
              <a:avLst/>
            </a:prstGeom>
            <a:ln w="25560">
              <a:solidFill>
                <a:srgbClr val="C0504D"/>
              </a:solidFill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0" name="Line 109"/>
            <p:cNvSpPr/>
            <p:nvPr/>
          </p:nvSpPr>
          <p:spPr>
            <a:xfrm>
              <a:off x="6211080" y="2893680"/>
              <a:ext cx="720" cy="2612880"/>
            </a:xfrm>
            <a:prstGeom prst="line">
              <a:avLst/>
            </a:prstGeom>
            <a:ln w="25560">
              <a:solidFill>
                <a:srgbClr val="C0504D"/>
              </a:solidFill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1" name="CustomShape 110"/>
            <p:cNvSpPr/>
            <p:nvPr/>
          </p:nvSpPr>
          <p:spPr>
            <a:xfrm>
              <a:off x="6162840" y="2362320"/>
              <a:ext cx="1797840" cy="360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1" i="1" strike="noStrike" spc="-1">
                  <a:solidFill>
                    <a:srgbClr val="0033CC"/>
                  </a:solidFill>
                  <a:latin typeface="Times New Roman"/>
                  <a:ea typeface="ＭＳ Ｐゴシック"/>
                </a:rPr>
                <a:t>Enhanced Image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72" name="CustomShape 111"/>
            <p:cNvSpPr/>
            <p:nvPr/>
          </p:nvSpPr>
          <p:spPr>
            <a:xfrm>
              <a:off x="8665200" y="2473200"/>
              <a:ext cx="290880" cy="360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1" i="1" strike="noStrike" spc="-1">
                  <a:solidFill>
                    <a:srgbClr val="0033CC"/>
                  </a:solidFill>
                  <a:latin typeface="Times New Roman"/>
                  <a:ea typeface="ＭＳ Ｐゴシック"/>
                </a:rPr>
                <a:t>x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73" name="CustomShape 112"/>
            <p:cNvSpPr/>
            <p:nvPr/>
          </p:nvSpPr>
          <p:spPr>
            <a:xfrm>
              <a:off x="5861160" y="5168880"/>
              <a:ext cx="279720" cy="360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1" i="1" strike="noStrike" spc="-1">
                  <a:solidFill>
                    <a:srgbClr val="0033CC"/>
                  </a:solidFill>
                  <a:latin typeface="Times New Roman"/>
                  <a:ea typeface="ＭＳ Ｐゴシック"/>
                </a:rPr>
                <a:t>y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74" name="CustomShape 113"/>
            <p:cNvSpPr/>
            <p:nvPr/>
          </p:nvSpPr>
          <p:spPr>
            <a:xfrm>
              <a:off x="7256880" y="5170320"/>
              <a:ext cx="1451160" cy="360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1" i="1" strike="noStrike" spc="-1">
                  <a:solidFill>
                    <a:srgbClr val="0033CC"/>
                  </a:solidFill>
                  <a:latin typeface="Times New Roman"/>
                  <a:ea typeface="ＭＳ Ｐゴシック"/>
                </a:rPr>
                <a:t>Image f (x, y)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475" name="Group 114"/>
          <p:cNvGrpSpPr/>
          <p:nvPr/>
        </p:nvGrpSpPr>
        <p:grpSpPr>
          <a:xfrm>
            <a:off x="2344320" y="6154560"/>
            <a:ext cx="5387040" cy="1190880"/>
            <a:chOff x="2344320" y="6154560"/>
            <a:chExt cx="5387040" cy="1190880"/>
          </a:xfrm>
        </p:grpSpPr>
        <p:sp>
          <p:nvSpPr>
            <p:cNvPr id="476" name="CustomShape 115"/>
            <p:cNvSpPr/>
            <p:nvPr/>
          </p:nvSpPr>
          <p:spPr>
            <a:xfrm>
              <a:off x="2344320" y="6462360"/>
              <a:ext cx="815040" cy="5749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3200" b="0" i="1" strike="noStrike" spc="-1">
                  <a:solidFill>
                    <a:srgbClr val="000000"/>
                  </a:solidFill>
                  <a:latin typeface="Times New Roman"/>
                  <a:ea typeface="ＭＳ Ｐゴシック"/>
                </a:rPr>
                <a:t>s = </a:t>
              </a:r>
              <a:endParaRPr lang="en-US" sz="3200" b="0" strike="noStrike" spc="-1">
                <a:latin typeface="Arial"/>
              </a:endParaRPr>
            </a:p>
          </p:txBody>
        </p:sp>
        <p:sp>
          <p:nvSpPr>
            <p:cNvPr id="477" name="CustomShape 116"/>
            <p:cNvSpPr/>
            <p:nvPr/>
          </p:nvSpPr>
          <p:spPr>
            <a:xfrm>
              <a:off x="3287520" y="6222960"/>
              <a:ext cx="301680" cy="1110960"/>
            </a:xfrm>
            <a:custGeom>
              <a:avLst/>
              <a:gdLst/>
              <a:ahLst/>
              <a:cxnLst/>
              <a:rect l="l" t="t" r="r" b="b"/>
              <a:pathLst>
                <a:path w="302895" h="1111885">
                  <a:moveTo>
                    <a:pt x="0" y="0"/>
                  </a:moveTo>
                  <a:moveTo>
                    <a:pt x="0" y="0"/>
                  </a:moveTo>
                </a:path>
              </a:pathLst>
            </a:custGeom>
            <a:noFill/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478" name="Group 117"/>
            <p:cNvGrpSpPr/>
            <p:nvPr/>
          </p:nvGrpSpPr>
          <p:grpSpPr>
            <a:xfrm>
              <a:off x="3512880" y="6154560"/>
              <a:ext cx="4218480" cy="1190880"/>
              <a:chOff x="3512880" y="6154560"/>
              <a:chExt cx="4218480" cy="1190880"/>
            </a:xfrm>
          </p:grpSpPr>
          <p:sp>
            <p:nvSpPr>
              <p:cNvPr id="479" name="CustomShape 118"/>
              <p:cNvSpPr/>
              <p:nvPr/>
            </p:nvSpPr>
            <p:spPr>
              <a:xfrm>
                <a:off x="3512880" y="6770520"/>
                <a:ext cx="4158000" cy="574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3200" b="0" i="1" strike="noStrike" spc="-1">
                    <a:solidFill>
                      <a:srgbClr val="000000"/>
                    </a:solidFill>
                    <a:latin typeface="Times New Roman"/>
                    <a:ea typeface="ＭＳ Ｐゴシック"/>
                  </a:rPr>
                  <a:t>0       r &lt;= threshold</a:t>
                </a:r>
                <a:endParaRPr lang="en-US" sz="3200" b="0" strike="noStrike" spc="-1">
                  <a:latin typeface="Arial"/>
                </a:endParaRPr>
              </a:p>
            </p:txBody>
          </p:sp>
          <p:sp>
            <p:nvSpPr>
              <p:cNvPr id="480" name="CustomShape 119"/>
              <p:cNvSpPr/>
              <p:nvPr/>
            </p:nvSpPr>
            <p:spPr>
              <a:xfrm>
                <a:off x="3512880" y="6154560"/>
                <a:ext cx="4218480" cy="574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3200" b="0" i="1" strike="noStrike" spc="-1">
                    <a:solidFill>
                      <a:srgbClr val="000000"/>
                    </a:solidFill>
                    <a:latin typeface="Times New Roman"/>
                    <a:ea typeface="ＭＳ Ｐゴシック"/>
                  </a:rPr>
                  <a:t>255    r  &gt;  threshold</a:t>
                </a:r>
                <a:endParaRPr lang="en-US" sz="3200" b="0" strike="noStrike" spc="-1">
                  <a:latin typeface="Arial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503640" y="2316600"/>
            <a:ext cx="9153720" cy="495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72880" indent="-268920">
              <a:lnSpc>
                <a:spcPct val="80000"/>
              </a:lnSpc>
              <a:spcBef>
                <a:spcPts val="471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Process an image to make the result more suitable than the</a:t>
            </a:r>
            <a:br/>
            <a:r>
              <a:rPr lang="en-US" sz="2400" b="0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original image for a specific application </a:t>
            </a:r>
            <a:endParaRPr lang="en-US" sz="2400" b="0" strike="noStrike" spc="-1">
              <a:latin typeface="Arial"/>
            </a:endParaRPr>
          </a:p>
          <a:p>
            <a:pPr marL="272880" indent="-268920">
              <a:lnSpc>
                <a:spcPct val="80000"/>
              </a:lnSpc>
              <a:spcBef>
                <a:spcPts val="471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   –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Image enhancement is subjective (problem /application oriented)</a:t>
            </a:r>
            <a:br/>
            <a:endParaRPr lang="en-US" sz="2400" b="0" strike="noStrike" spc="-1">
              <a:latin typeface="Arial"/>
            </a:endParaRPr>
          </a:p>
          <a:p>
            <a:pPr marL="272880" indent="-268920">
              <a:lnSpc>
                <a:spcPct val="80000"/>
              </a:lnSpc>
              <a:spcBef>
                <a:spcPts val="471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Image enhancement methods:</a:t>
            </a:r>
            <a:endParaRPr lang="en-US" sz="2400" b="0" strike="noStrike" spc="-1">
              <a:latin typeface="Arial"/>
            </a:endParaRPr>
          </a:p>
          <a:p>
            <a:pPr marL="272880" indent="-268920">
              <a:lnSpc>
                <a:spcPct val="80000"/>
              </a:lnSpc>
              <a:spcBef>
                <a:spcPts val="471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Spatial domain:      Direct manipulation of pixel in an image (on </a:t>
            </a:r>
            <a:br/>
            <a:r>
              <a:rPr lang="en-US" sz="2400" b="0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                           the image plane)</a:t>
            </a:r>
            <a:endParaRPr lang="en-US" sz="2400" b="0" strike="noStrike" spc="-1">
              <a:latin typeface="Arial"/>
            </a:endParaRPr>
          </a:p>
          <a:p>
            <a:pPr marL="272880" indent="-268920">
              <a:lnSpc>
                <a:spcPct val="80000"/>
              </a:lnSpc>
              <a:spcBef>
                <a:spcPts val="471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Frequency domain: Processing the image based on modifying the </a:t>
            </a:r>
            <a:br/>
            <a:r>
              <a:rPr lang="en-US" sz="2400" b="0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                           Fourier transform of an image</a:t>
            </a:r>
            <a:br/>
            <a:endParaRPr lang="en-US" sz="2400" b="0" strike="noStrike" spc="-1">
              <a:latin typeface="Arial"/>
            </a:endParaRPr>
          </a:p>
          <a:p>
            <a:pPr marL="272880" indent="-268920">
              <a:lnSpc>
                <a:spcPct val="80000"/>
              </a:lnSpc>
              <a:spcBef>
                <a:spcPts val="471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Many techniques are based on various combinations of methods from these two categories</a:t>
            </a:r>
            <a:endParaRPr lang="en-US" sz="2400" b="0" strike="noStrike" spc="-1">
              <a:latin typeface="Arial"/>
            </a:endParaRPr>
          </a:p>
          <a:p>
            <a:pPr marL="272880" indent="-268920">
              <a:lnSpc>
                <a:spcPct val="80000"/>
              </a:lnSpc>
              <a:spcBef>
                <a:spcPts val="471"/>
              </a:spcBef>
            </a:pPr>
            <a:endParaRPr lang="en-US" sz="2400" b="0" strike="noStrike" spc="-1">
              <a:latin typeface="Arial"/>
            </a:endParaRPr>
          </a:p>
          <a:p>
            <a:pPr marL="272880" indent="-268920">
              <a:lnSpc>
                <a:spcPct val="80000"/>
              </a:lnSpc>
              <a:spcBef>
                <a:spcPts val="471"/>
              </a:spcBef>
            </a:pPr>
            <a:endParaRPr lang="en-US" sz="2400" b="0" strike="noStrike" spc="-1"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7223040" y="6886440"/>
            <a:ext cx="2097000" cy="50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8CE715D3-FB68-4B8F-9A1C-0649BDFC59FB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3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9" name="CustomShape 3"/>
          <p:cNvSpPr/>
          <p:nvPr/>
        </p:nvSpPr>
        <p:spPr>
          <a:xfrm>
            <a:off x="503640" y="198000"/>
            <a:ext cx="9069120" cy="146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What is Image Enhancement</a:t>
            </a:r>
            <a:br/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CustomShape 1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Intensity Transformations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482" name="Picture 445"/>
          <p:cNvPicPr/>
          <p:nvPr/>
        </p:nvPicPr>
        <p:blipFill>
          <a:blip r:embed="rId2"/>
          <a:stretch/>
        </p:blipFill>
        <p:spPr>
          <a:xfrm>
            <a:off x="549360" y="1908000"/>
            <a:ext cx="8974080" cy="4440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CustomShape 1"/>
          <p:cNvSpPr/>
          <p:nvPr/>
        </p:nvSpPr>
        <p:spPr>
          <a:xfrm>
            <a:off x="533520" y="2369160"/>
            <a:ext cx="4037400" cy="448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4200">
              <a:lnSpc>
                <a:spcPct val="100000"/>
              </a:lnSpc>
              <a:spcBef>
                <a:spcPts val="471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There are many different kinds of grey level transformations</a:t>
            </a:r>
            <a:endParaRPr lang="en-US" sz="2400" b="0" strike="noStrike" spc="-1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471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Three of the most </a:t>
            </a:r>
            <a:br/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common are shown </a:t>
            </a:r>
            <a:br/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here</a:t>
            </a:r>
            <a:endParaRPr lang="en-US" sz="2400" b="0" strike="noStrike" spc="-1">
              <a:latin typeface="Arial"/>
            </a:endParaRPr>
          </a:p>
          <a:p>
            <a:pPr marL="576000" lvl="1" indent="-270000">
              <a:lnSpc>
                <a:spcPct val="100000"/>
              </a:lnSpc>
              <a:spcBef>
                <a:spcPts val="434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200" b="0" strike="noStrike" spc="-1">
                <a:solidFill>
                  <a:srgbClr val="073E87"/>
                </a:solidFill>
                <a:latin typeface="Arial"/>
                <a:ea typeface="DejaVu Sans"/>
              </a:rPr>
              <a:t>Linear </a:t>
            </a:r>
            <a:endParaRPr lang="en-US" sz="2200" b="0" strike="noStrike" spc="-1">
              <a:latin typeface="Arial"/>
            </a:endParaRPr>
          </a:p>
          <a:p>
            <a:pPr marL="855360" lvl="2" indent="-225720">
              <a:lnSpc>
                <a:spcPct val="100000"/>
              </a:lnSpc>
              <a:spcBef>
                <a:spcPts val="400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000" b="0" strike="noStrike" spc="-1">
                <a:solidFill>
                  <a:srgbClr val="073E87"/>
                </a:solidFill>
                <a:latin typeface="Arial"/>
                <a:ea typeface="DejaVu Sans"/>
              </a:rPr>
              <a:t>Negative/Identity</a:t>
            </a:r>
            <a:endParaRPr lang="en-US" sz="2000" b="0" strike="noStrike" spc="-1">
              <a:latin typeface="Arial"/>
            </a:endParaRPr>
          </a:p>
          <a:p>
            <a:pPr marL="576000" lvl="1" indent="-270000">
              <a:lnSpc>
                <a:spcPct val="100000"/>
              </a:lnSpc>
              <a:spcBef>
                <a:spcPts val="434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200" b="0" strike="noStrike" spc="-1">
                <a:solidFill>
                  <a:srgbClr val="073E87"/>
                </a:solidFill>
                <a:latin typeface="Arial"/>
                <a:ea typeface="DejaVu Sans"/>
              </a:rPr>
              <a:t>Logarithmic</a:t>
            </a:r>
            <a:endParaRPr lang="en-US" sz="2200" b="0" strike="noStrike" spc="-1">
              <a:latin typeface="Arial"/>
            </a:endParaRPr>
          </a:p>
          <a:p>
            <a:pPr marL="855360" lvl="2" indent="-225720">
              <a:lnSpc>
                <a:spcPct val="100000"/>
              </a:lnSpc>
              <a:spcBef>
                <a:spcPts val="400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000" b="0" strike="noStrike" spc="-1">
                <a:solidFill>
                  <a:srgbClr val="073E87"/>
                </a:solidFill>
                <a:latin typeface="Arial"/>
                <a:ea typeface="DejaVu Sans"/>
              </a:rPr>
              <a:t>Log/Inverse log</a:t>
            </a:r>
            <a:endParaRPr lang="en-US" sz="2000" b="0" strike="noStrike" spc="-1">
              <a:latin typeface="Arial"/>
            </a:endParaRPr>
          </a:p>
          <a:p>
            <a:pPr marL="576000" lvl="1" indent="-270000">
              <a:lnSpc>
                <a:spcPct val="100000"/>
              </a:lnSpc>
              <a:spcBef>
                <a:spcPts val="434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200" b="0" strike="noStrike" spc="-1">
                <a:solidFill>
                  <a:srgbClr val="073E87"/>
                </a:solidFill>
                <a:latin typeface="Arial"/>
                <a:ea typeface="DejaVu Sans"/>
              </a:rPr>
              <a:t>Power law</a:t>
            </a:r>
            <a:endParaRPr lang="en-US" sz="2200" b="0" strike="noStrike" spc="-1">
              <a:latin typeface="Arial"/>
            </a:endParaRPr>
          </a:p>
          <a:p>
            <a:pPr marL="855360" lvl="2" indent="-225720">
              <a:lnSpc>
                <a:spcPct val="100000"/>
              </a:lnSpc>
              <a:spcBef>
                <a:spcPts val="400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000" b="0" strike="noStrike" spc="-1">
                <a:solidFill>
                  <a:srgbClr val="073E87"/>
                </a:solidFill>
                <a:latin typeface="Arial"/>
                <a:ea typeface="DejaVu Sans"/>
              </a:rPr>
              <a:t>n</a:t>
            </a:r>
            <a:r>
              <a:rPr lang="en-US" sz="2000" b="0" strike="noStrike" spc="-1" baseline="30000">
                <a:solidFill>
                  <a:srgbClr val="073E87"/>
                </a:solidFill>
                <a:latin typeface="Arial"/>
                <a:ea typeface="DejaVu Sans"/>
              </a:rPr>
              <a:t>th</a:t>
            </a:r>
            <a:r>
              <a:rPr lang="en-US" sz="2000" b="0" strike="noStrike" spc="-1">
                <a:solidFill>
                  <a:srgbClr val="073E87"/>
                </a:solidFill>
                <a:latin typeface="Arial"/>
                <a:ea typeface="DejaVu Sans"/>
              </a:rPr>
              <a:t> power/n</a:t>
            </a:r>
            <a:r>
              <a:rPr lang="en-US" sz="2000" b="0" strike="noStrike" spc="-1" baseline="30000">
                <a:solidFill>
                  <a:srgbClr val="073E87"/>
                </a:solidFill>
                <a:latin typeface="Arial"/>
                <a:ea typeface="DejaVu Sans"/>
              </a:rPr>
              <a:t>th</a:t>
            </a:r>
            <a:r>
              <a:rPr lang="en-US" sz="2000" b="0" strike="noStrike" spc="-1">
                <a:solidFill>
                  <a:srgbClr val="073E87"/>
                </a:solidFill>
                <a:latin typeface="Arial"/>
                <a:ea typeface="DejaVu Sans"/>
              </a:rPr>
              <a:t> root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84" name="CustomShape 2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Basic Grey Level Transformations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485" name="Picture 448"/>
          <p:cNvPicPr/>
          <p:nvPr/>
        </p:nvPicPr>
        <p:blipFill>
          <a:blip r:embed="rId3"/>
          <a:srcRect l="25528"/>
          <a:stretch/>
        </p:blipFill>
        <p:spPr>
          <a:xfrm>
            <a:off x="4952880" y="2383920"/>
            <a:ext cx="5054760" cy="4854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CustomShape 1"/>
          <p:cNvSpPr/>
          <p:nvPr/>
        </p:nvSpPr>
        <p:spPr>
          <a:xfrm>
            <a:off x="755640" y="2184480"/>
            <a:ext cx="4197600" cy="453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56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487" name="CustomShape 2"/>
          <p:cNvSpPr/>
          <p:nvPr/>
        </p:nvSpPr>
        <p:spPr>
          <a:xfrm>
            <a:off x="587520" y="2562120"/>
            <a:ext cx="8480520" cy="51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i="1" strike="noStrike" spc="-1">
                <a:solidFill>
                  <a:srgbClr val="4584D3"/>
                </a:solidFill>
                <a:latin typeface="Arial"/>
                <a:ea typeface="DejaVu Sans"/>
              </a:rPr>
              <a:t>s </a:t>
            </a:r>
            <a:r>
              <a:rPr lang="en-US" sz="2800" b="0" strike="noStrike" spc="-1">
                <a:solidFill>
                  <a:srgbClr val="4584D3"/>
                </a:solidFill>
                <a:latin typeface="Arial"/>
                <a:ea typeface="DejaVu Sans"/>
              </a:rPr>
              <a:t>=</a:t>
            </a:r>
            <a:r>
              <a:rPr lang="en-US" sz="2800" b="0" i="1" strike="noStrike" spc="-1">
                <a:solidFill>
                  <a:srgbClr val="4584D3"/>
                </a:solidFill>
                <a:latin typeface="Arial"/>
                <a:ea typeface="DejaVu Sans"/>
              </a:rPr>
              <a:t>T</a:t>
            </a:r>
            <a:r>
              <a:rPr lang="en-US" sz="2800" b="0" strike="noStrike" spc="-1">
                <a:solidFill>
                  <a:srgbClr val="4584D3"/>
                </a:solidFill>
                <a:latin typeface="Arial"/>
                <a:ea typeface="DejaVu Sans"/>
              </a:rPr>
              <a:t>(</a:t>
            </a:r>
            <a:r>
              <a:rPr lang="en-US" sz="2800" b="0" i="1" strike="noStrike" spc="-1">
                <a:solidFill>
                  <a:srgbClr val="4584D3"/>
                </a:solidFill>
                <a:latin typeface="Arial"/>
                <a:ea typeface="DejaVu Sans"/>
              </a:rPr>
              <a:t>r</a:t>
            </a:r>
            <a:r>
              <a:rPr lang="en-US" sz="2800" b="0" strike="noStrike" spc="-1">
                <a:solidFill>
                  <a:srgbClr val="4584D3"/>
                </a:solidFill>
                <a:latin typeface="Arial"/>
                <a:ea typeface="DejaVu Sans"/>
              </a:rPr>
              <a:t>) = a.</a:t>
            </a:r>
            <a:r>
              <a:rPr lang="en-US" sz="2800" b="0" i="1" strike="noStrike" spc="-1">
                <a:solidFill>
                  <a:srgbClr val="4584D3"/>
                </a:solidFill>
                <a:latin typeface="Arial"/>
                <a:ea typeface="DejaVu Sans"/>
              </a:rPr>
              <a:t>r</a:t>
            </a:r>
            <a:r>
              <a:rPr lang="en-US" sz="1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(a is a constant)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488" name="Picture 451"/>
          <p:cNvPicPr/>
          <p:nvPr/>
        </p:nvPicPr>
        <p:blipFill>
          <a:blip r:embed="rId2"/>
          <a:stretch/>
        </p:blipFill>
        <p:spPr>
          <a:xfrm>
            <a:off x="1932480" y="3736800"/>
            <a:ext cx="6550200" cy="3357360"/>
          </a:xfrm>
          <a:prstGeom prst="rect">
            <a:avLst/>
          </a:prstGeom>
          <a:ln>
            <a:noFill/>
          </a:ln>
        </p:spPr>
      </p:pic>
      <p:sp>
        <p:nvSpPr>
          <p:cNvPr id="489" name="CustomShape 3"/>
          <p:cNvSpPr/>
          <p:nvPr/>
        </p:nvSpPr>
        <p:spPr>
          <a:xfrm>
            <a:off x="755640" y="671040"/>
            <a:ext cx="8564400" cy="1257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Image Scaling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ustomShape 1"/>
          <p:cNvSpPr/>
          <p:nvPr/>
        </p:nvSpPr>
        <p:spPr>
          <a:xfrm>
            <a:off x="755640" y="671040"/>
            <a:ext cx="8564400" cy="1257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Image Scaling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491" name="Picture1"/>
          <p:cNvPicPr/>
          <p:nvPr/>
        </p:nvPicPr>
        <p:blipFill>
          <a:blip r:embed="rId2"/>
          <a:stretch/>
        </p:blipFill>
        <p:spPr>
          <a:xfrm>
            <a:off x="1371600" y="1981080"/>
            <a:ext cx="7695000" cy="5167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CustomShape 1"/>
          <p:cNvSpPr/>
          <p:nvPr/>
        </p:nvSpPr>
        <p:spPr>
          <a:xfrm>
            <a:off x="960840" y="2948400"/>
            <a:ext cx="8164440" cy="428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4200">
              <a:lnSpc>
                <a:spcPct val="100000"/>
              </a:lnSpc>
              <a:spcBef>
                <a:spcPts val="471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The general form of the log transformation is </a:t>
            </a:r>
            <a:endParaRPr lang="en-US" sz="2400" b="0" strike="noStrike" spc="-1">
              <a:latin typeface="Arial"/>
            </a:endParaRPr>
          </a:p>
          <a:p>
            <a:pPr marL="216000" indent="-214200" algn="ctr">
              <a:lnSpc>
                <a:spcPct val="100000"/>
              </a:lnSpc>
              <a:spcBef>
                <a:spcPts val="471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400" b="0" i="1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s = c * log(1 + r)</a:t>
            </a:r>
            <a:endParaRPr lang="en-US" sz="2400" b="0" strike="noStrike" spc="-1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471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The log transformation maps a narrow range of low input grey level values into a wider range of output values</a:t>
            </a:r>
            <a:endParaRPr lang="en-US" sz="2400" b="0" strike="noStrike" spc="-1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471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The inverse log transformation performs the opposite transformation</a:t>
            </a:r>
            <a:endParaRPr lang="en-US" sz="2400" b="0" strike="noStrike" spc="-1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471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Log functions are particularly useful when the input grey level values may have an extremely large range of values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1"/>
              </a:spcBef>
            </a:pPr>
            <a:endParaRPr lang="en-US" sz="2400" b="0" strike="noStrike" spc="-1">
              <a:latin typeface="Arial"/>
            </a:endParaRPr>
          </a:p>
        </p:txBody>
      </p:sp>
      <p:sp>
        <p:nvSpPr>
          <p:cNvPr id="493" name="CustomShape 2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Logarithmic Transformations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Picture 455"/>
          <p:cNvPicPr/>
          <p:nvPr/>
        </p:nvPicPr>
        <p:blipFill>
          <a:blip r:embed="rId2"/>
          <a:stretch/>
        </p:blipFill>
        <p:spPr>
          <a:xfrm>
            <a:off x="840240" y="2395080"/>
            <a:ext cx="8564400" cy="5205960"/>
          </a:xfrm>
          <a:prstGeom prst="rect">
            <a:avLst/>
          </a:prstGeom>
          <a:ln>
            <a:noFill/>
          </a:ln>
        </p:spPr>
      </p:pic>
      <p:sp>
        <p:nvSpPr>
          <p:cNvPr id="495" name="CustomShape 1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Logarithmic Transformations (cont…)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ustomShape 1"/>
          <p:cNvSpPr/>
          <p:nvPr/>
        </p:nvSpPr>
        <p:spPr>
          <a:xfrm>
            <a:off x="5691600" y="6889680"/>
            <a:ext cx="4171680" cy="40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08/01/2018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97" name="CustomShape 2"/>
          <p:cNvSpPr/>
          <p:nvPr/>
        </p:nvSpPr>
        <p:spPr>
          <a:xfrm>
            <a:off x="4398480" y="6889680"/>
            <a:ext cx="1279800" cy="40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2821B9A0-A698-4A14-B904-0A8FBE92EC47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36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498" name="CustomShape 3"/>
          <p:cNvSpPr/>
          <p:nvPr/>
        </p:nvSpPr>
        <p:spPr>
          <a:xfrm>
            <a:off x="755640" y="2328480"/>
            <a:ext cx="8564400" cy="5121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72880" indent="-268920">
              <a:lnSpc>
                <a:spcPct val="90000"/>
              </a:lnSpc>
              <a:spcBef>
                <a:spcPts val="471"/>
              </a:spcBef>
            </a:pPr>
            <a:r>
              <a:rPr lang="en-US" sz="2400" b="0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Properties of log transformations</a:t>
            </a:r>
            <a:endParaRPr lang="en-US" sz="2400" b="0" strike="noStrike" spc="-1">
              <a:latin typeface="Arial"/>
            </a:endParaRPr>
          </a:p>
          <a:p>
            <a:pPr marL="576000" indent="-268200">
              <a:lnSpc>
                <a:spcPct val="90000"/>
              </a:lnSpc>
              <a:spcBef>
                <a:spcPts val="471"/>
              </a:spcBef>
            </a:pPr>
            <a:r>
              <a:rPr lang="en-US" sz="2400" b="0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–</a:t>
            </a:r>
            <a:r>
              <a:rPr lang="en-US" sz="2400" b="0" i="1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For lower amplitudes of input image the range of gray levels is expanded</a:t>
            </a:r>
            <a:endParaRPr lang="en-US" sz="2400" b="0" strike="noStrike" spc="-1">
              <a:latin typeface="Arial"/>
            </a:endParaRPr>
          </a:p>
          <a:p>
            <a:pPr marL="576000" indent="-268200">
              <a:lnSpc>
                <a:spcPct val="90000"/>
              </a:lnSpc>
              <a:spcBef>
                <a:spcPts val="471"/>
              </a:spcBef>
            </a:pPr>
            <a:r>
              <a:rPr lang="en-US" sz="2400" b="0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–</a:t>
            </a:r>
            <a:r>
              <a:rPr lang="en-US" sz="2400" b="0" i="1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For higher amplitudes of input image the range of gray levels is compressed</a:t>
            </a:r>
            <a:endParaRPr lang="en-US" sz="2400" b="0" strike="noStrike" spc="-1">
              <a:latin typeface="Arial"/>
            </a:endParaRPr>
          </a:p>
          <a:p>
            <a:pPr marL="272880" indent="-268920">
              <a:lnSpc>
                <a:spcPct val="90000"/>
              </a:lnSpc>
              <a:spcBef>
                <a:spcPts val="471"/>
              </a:spcBef>
            </a:pPr>
            <a:r>
              <a:rPr lang="en-US" sz="2400" b="0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Application: </a:t>
            </a:r>
            <a:endParaRPr lang="en-US" sz="2400" b="0" strike="noStrike" spc="-1">
              <a:latin typeface="Arial"/>
            </a:endParaRPr>
          </a:p>
          <a:p>
            <a:pPr marL="576000" lvl="1" indent="-270000">
              <a:lnSpc>
                <a:spcPct val="90000"/>
              </a:lnSpc>
              <a:spcBef>
                <a:spcPts val="471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400" b="0" i="1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This transformation is suitable for the case when the dynamic range of a processed image far exceeds the capability of the display device (e.g. display of the Fourier spectrum of an image) </a:t>
            </a:r>
            <a:endParaRPr lang="en-US" sz="2400" b="0" strike="noStrike" spc="-1">
              <a:latin typeface="Arial"/>
            </a:endParaRPr>
          </a:p>
          <a:p>
            <a:pPr marL="576000" lvl="1" indent="-270000">
              <a:lnSpc>
                <a:spcPct val="90000"/>
              </a:lnSpc>
              <a:spcBef>
                <a:spcPts val="471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400" b="0" i="1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Also called </a:t>
            </a:r>
            <a:r>
              <a:rPr lang="en-US" sz="2400" b="0" i="1" strike="noStrike" spc="-1">
                <a:solidFill>
                  <a:srgbClr val="4584D3"/>
                </a:solidFill>
                <a:latin typeface="Times New Roman"/>
                <a:ea typeface="HGP明朝E"/>
              </a:rPr>
              <a:t>“</a:t>
            </a:r>
            <a:r>
              <a:rPr lang="en-US" sz="2400" b="0" i="1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dynamic-range compression / expansion</a:t>
            </a:r>
            <a:r>
              <a:rPr lang="en-US" sz="2400" b="0" i="1" strike="noStrike" spc="-1">
                <a:solidFill>
                  <a:srgbClr val="4584D3"/>
                </a:solidFill>
                <a:latin typeface="Times New Roman"/>
                <a:ea typeface="HGP明朝E"/>
              </a:rPr>
              <a:t>”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561"/>
              </a:spcBef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561"/>
              </a:spcBef>
            </a:pPr>
            <a:endParaRPr lang="en-US" sz="2400" b="0" strike="noStrike" spc="-1">
              <a:latin typeface="Arial"/>
            </a:endParaRPr>
          </a:p>
          <a:p>
            <a:pPr marL="272880" indent="-268920">
              <a:lnSpc>
                <a:spcPct val="90000"/>
              </a:lnSpc>
              <a:spcBef>
                <a:spcPts val="561"/>
              </a:spcBef>
            </a:pPr>
            <a:endParaRPr lang="en-US" sz="2400" b="0" strike="noStrike" spc="-1">
              <a:latin typeface="Arial"/>
            </a:endParaRPr>
          </a:p>
        </p:txBody>
      </p:sp>
      <p:sp>
        <p:nvSpPr>
          <p:cNvPr id="499" name="CustomShape 4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Logarithmic Transformations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CustomShape 1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Logarithmic Transformations (cont…)</a:t>
            </a:r>
            <a:endParaRPr lang="en-US" sz="2800" b="0" strike="noStrike" spc="-1">
              <a:latin typeface="Arial"/>
            </a:endParaRPr>
          </a:p>
        </p:txBody>
      </p:sp>
      <p:grpSp>
        <p:nvGrpSpPr>
          <p:cNvPr id="501" name="Group 2"/>
          <p:cNvGrpSpPr/>
          <p:nvPr/>
        </p:nvGrpSpPr>
        <p:grpSpPr>
          <a:xfrm>
            <a:off x="1028880" y="2427120"/>
            <a:ext cx="3095280" cy="3142080"/>
            <a:chOff x="1028880" y="2427120"/>
            <a:chExt cx="3095280" cy="3142080"/>
          </a:xfrm>
        </p:grpSpPr>
        <p:sp>
          <p:nvSpPr>
            <p:cNvPr id="502" name="CustomShape 3"/>
            <p:cNvSpPr/>
            <p:nvPr/>
          </p:nvSpPr>
          <p:spPr>
            <a:xfrm>
              <a:off x="1379160" y="292860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3" name="CustomShape 4"/>
            <p:cNvSpPr/>
            <p:nvPr/>
          </p:nvSpPr>
          <p:spPr>
            <a:xfrm>
              <a:off x="1711440" y="2928600"/>
              <a:ext cx="32580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4" name="CustomShape 5"/>
            <p:cNvSpPr/>
            <p:nvPr/>
          </p:nvSpPr>
          <p:spPr>
            <a:xfrm>
              <a:off x="2039760" y="2928600"/>
              <a:ext cx="32580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5" name="CustomShape 6"/>
            <p:cNvSpPr/>
            <p:nvPr/>
          </p:nvSpPr>
          <p:spPr>
            <a:xfrm>
              <a:off x="2370600" y="2928600"/>
              <a:ext cx="32580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6" name="CustomShape 7"/>
            <p:cNvSpPr/>
            <p:nvPr/>
          </p:nvSpPr>
          <p:spPr>
            <a:xfrm>
              <a:off x="2700720" y="292860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7" name="CustomShape 8"/>
            <p:cNvSpPr/>
            <p:nvPr/>
          </p:nvSpPr>
          <p:spPr>
            <a:xfrm>
              <a:off x="3016800" y="2928600"/>
              <a:ext cx="32580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8" name="CustomShape 9"/>
            <p:cNvSpPr/>
            <p:nvPr/>
          </p:nvSpPr>
          <p:spPr>
            <a:xfrm>
              <a:off x="3349080" y="2928600"/>
              <a:ext cx="32400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9" name="CustomShape 10"/>
            <p:cNvSpPr/>
            <p:nvPr/>
          </p:nvSpPr>
          <p:spPr>
            <a:xfrm>
              <a:off x="1379160" y="3252960"/>
              <a:ext cx="32544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0" name="CustomShape 11"/>
            <p:cNvSpPr/>
            <p:nvPr/>
          </p:nvSpPr>
          <p:spPr>
            <a:xfrm>
              <a:off x="1711440" y="3252960"/>
              <a:ext cx="32580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1" name="CustomShape 12"/>
            <p:cNvSpPr/>
            <p:nvPr/>
          </p:nvSpPr>
          <p:spPr>
            <a:xfrm>
              <a:off x="2039760" y="3252960"/>
              <a:ext cx="32580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2" name="CustomShape 13"/>
            <p:cNvSpPr/>
            <p:nvPr/>
          </p:nvSpPr>
          <p:spPr>
            <a:xfrm>
              <a:off x="2370600" y="3252960"/>
              <a:ext cx="32580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3" name="CustomShape 14"/>
            <p:cNvSpPr/>
            <p:nvPr/>
          </p:nvSpPr>
          <p:spPr>
            <a:xfrm>
              <a:off x="2700720" y="3252960"/>
              <a:ext cx="32544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4" name="CustomShape 15"/>
            <p:cNvSpPr/>
            <p:nvPr/>
          </p:nvSpPr>
          <p:spPr>
            <a:xfrm>
              <a:off x="3016800" y="3252960"/>
              <a:ext cx="32580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5" name="CustomShape 16"/>
            <p:cNvSpPr/>
            <p:nvPr/>
          </p:nvSpPr>
          <p:spPr>
            <a:xfrm>
              <a:off x="3349080" y="3252960"/>
              <a:ext cx="32400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6" name="CustomShape 17"/>
            <p:cNvSpPr/>
            <p:nvPr/>
          </p:nvSpPr>
          <p:spPr>
            <a:xfrm>
              <a:off x="1379160" y="3583440"/>
              <a:ext cx="32544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7" name="CustomShape 18"/>
            <p:cNvSpPr/>
            <p:nvPr/>
          </p:nvSpPr>
          <p:spPr>
            <a:xfrm>
              <a:off x="1711440" y="3583440"/>
              <a:ext cx="32580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8" name="CustomShape 19"/>
            <p:cNvSpPr/>
            <p:nvPr/>
          </p:nvSpPr>
          <p:spPr>
            <a:xfrm>
              <a:off x="2039760" y="3583440"/>
              <a:ext cx="32580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9" name="CustomShape 20"/>
            <p:cNvSpPr/>
            <p:nvPr/>
          </p:nvSpPr>
          <p:spPr>
            <a:xfrm>
              <a:off x="2370600" y="3583440"/>
              <a:ext cx="32580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0" name="CustomShape 21"/>
            <p:cNvSpPr/>
            <p:nvPr/>
          </p:nvSpPr>
          <p:spPr>
            <a:xfrm>
              <a:off x="2700720" y="3583440"/>
              <a:ext cx="32544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1" name="CustomShape 22"/>
            <p:cNvSpPr/>
            <p:nvPr/>
          </p:nvSpPr>
          <p:spPr>
            <a:xfrm>
              <a:off x="3016800" y="3583440"/>
              <a:ext cx="32580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2" name="CustomShape 23"/>
            <p:cNvSpPr/>
            <p:nvPr/>
          </p:nvSpPr>
          <p:spPr>
            <a:xfrm>
              <a:off x="3349080" y="3583440"/>
              <a:ext cx="32400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3" name="CustomShape 24"/>
            <p:cNvSpPr/>
            <p:nvPr/>
          </p:nvSpPr>
          <p:spPr>
            <a:xfrm>
              <a:off x="1379160" y="3909240"/>
              <a:ext cx="32544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4" name="CustomShape 25"/>
            <p:cNvSpPr/>
            <p:nvPr/>
          </p:nvSpPr>
          <p:spPr>
            <a:xfrm>
              <a:off x="1711440" y="3909240"/>
              <a:ext cx="32580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5" name="CustomShape 26"/>
            <p:cNvSpPr/>
            <p:nvPr/>
          </p:nvSpPr>
          <p:spPr>
            <a:xfrm>
              <a:off x="2039760" y="3909240"/>
              <a:ext cx="32580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6" name="CustomShape 27"/>
            <p:cNvSpPr/>
            <p:nvPr/>
          </p:nvSpPr>
          <p:spPr>
            <a:xfrm>
              <a:off x="2370600" y="3909240"/>
              <a:ext cx="32580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7" name="CustomShape 28"/>
            <p:cNvSpPr/>
            <p:nvPr/>
          </p:nvSpPr>
          <p:spPr>
            <a:xfrm>
              <a:off x="2700720" y="3909240"/>
              <a:ext cx="32544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8" name="CustomShape 29"/>
            <p:cNvSpPr/>
            <p:nvPr/>
          </p:nvSpPr>
          <p:spPr>
            <a:xfrm>
              <a:off x="3016800" y="3909240"/>
              <a:ext cx="32580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9" name="CustomShape 30"/>
            <p:cNvSpPr/>
            <p:nvPr/>
          </p:nvSpPr>
          <p:spPr>
            <a:xfrm>
              <a:off x="3349080" y="3909240"/>
              <a:ext cx="32400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0" name="CustomShape 31"/>
            <p:cNvSpPr/>
            <p:nvPr/>
          </p:nvSpPr>
          <p:spPr>
            <a:xfrm>
              <a:off x="1379160" y="422352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1" name="CustomShape 32"/>
            <p:cNvSpPr/>
            <p:nvPr/>
          </p:nvSpPr>
          <p:spPr>
            <a:xfrm>
              <a:off x="1711440" y="4223520"/>
              <a:ext cx="32580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2" name="CustomShape 33"/>
            <p:cNvSpPr/>
            <p:nvPr/>
          </p:nvSpPr>
          <p:spPr>
            <a:xfrm>
              <a:off x="2039760" y="4223520"/>
              <a:ext cx="32580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3" name="CustomShape 34"/>
            <p:cNvSpPr/>
            <p:nvPr/>
          </p:nvSpPr>
          <p:spPr>
            <a:xfrm>
              <a:off x="2370600" y="4223520"/>
              <a:ext cx="32580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4" name="CustomShape 35"/>
            <p:cNvSpPr/>
            <p:nvPr/>
          </p:nvSpPr>
          <p:spPr>
            <a:xfrm>
              <a:off x="2700720" y="422352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5" name="CustomShape 36"/>
            <p:cNvSpPr/>
            <p:nvPr/>
          </p:nvSpPr>
          <p:spPr>
            <a:xfrm>
              <a:off x="3016800" y="4223520"/>
              <a:ext cx="32580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6" name="CustomShape 37"/>
            <p:cNvSpPr/>
            <p:nvPr/>
          </p:nvSpPr>
          <p:spPr>
            <a:xfrm>
              <a:off x="3349080" y="4223520"/>
              <a:ext cx="32400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7" name="CustomShape 38"/>
            <p:cNvSpPr/>
            <p:nvPr/>
          </p:nvSpPr>
          <p:spPr>
            <a:xfrm>
              <a:off x="1379160" y="4547880"/>
              <a:ext cx="32544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8" name="CustomShape 39"/>
            <p:cNvSpPr/>
            <p:nvPr/>
          </p:nvSpPr>
          <p:spPr>
            <a:xfrm>
              <a:off x="1711440" y="4547880"/>
              <a:ext cx="32580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9" name="CustomShape 40"/>
            <p:cNvSpPr/>
            <p:nvPr/>
          </p:nvSpPr>
          <p:spPr>
            <a:xfrm>
              <a:off x="2039760" y="4547880"/>
              <a:ext cx="32580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0" name="CustomShape 41"/>
            <p:cNvSpPr/>
            <p:nvPr/>
          </p:nvSpPr>
          <p:spPr>
            <a:xfrm>
              <a:off x="2370600" y="4547880"/>
              <a:ext cx="32580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1" name="CustomShape 42"/>
            <p:cNvSpPr/>
            <p:nvPr/>
          </p:nvSpPr>
          <p:spPr>
            <a:xfrm>
              <a:off x="2700720" y="4547880"/>
              <a:ext cx="32544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2" name="CustomShape 43"/>
            <p:cNvSpPr/>
            <p:nvPr/>
          </p:nvSpPr>
          <p:spPr>
            <a:xfrm>
              <a:off x="3016800" y="4547880"/>
              <a:ext cx="32580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3" name="CustomShape 44"/>
            <p:cNvSpPr/>
            <p:nvPr/>
          </p:nvSpPr>
          <p:spPr>
            <a:xfrm>
              <a:off x="3349080" y="4547880"/>
              <a:ext cx="32400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4" name="CustomShape 45"/>
            <p:cNvSpPr/>
            <p:nvPr/>
          </p:nvSpPr>
          <p:spPr>
            <a:xfrm>
              <a:off x="1379160" y="487800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5" name="CustomShape 46"/>
            <p:cNvSpPr/>
            <p:nvPr/>
          </p:nvSpPr>
          <p:spPr>
            <a:xfrm>
              <a:off x="1711440" y="4878000"/>
              <a:ext cx="32580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6" name="CustomShape 47"/>
            <p:cNvSpPr/>
            <p:nvPr/>
          </p:nvSpPr>
          <p:spPr>
            <a:xfrm>
              <a:off x="2039760" y="4878000"/>
              <a:ext cx="32580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7" name="CustomShape 48"/>
            <p:cNvSpPr/>
            <p:nvPr/>
          </p:nvSpPr>
          <p:spPr>
            <a:xfrm>
              <a:off x="2370600" y="4878000"/>
              <a:ext cx="32580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8" name="CustomShape 49"/>
            <p:cNvSpPr/>
            <p:nvPr/>
          </p:nvSpPr>
          <p:spPr>
            <a:xfrm>
              <a:off x="2700720" y="487800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9" name="CustomShape 50"/>
            <p:cNvSpPr/>
            <p:nvPr/>
          </p:nvSpPr>
          <p:spPr>
            <a:xfrm>
              <a:off x="3016800" y="4878000"/>
              <a:ext cx="32580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0" name="CustomShape 51"/>
            <p:cNvSpPr/>
            <p:nvPr/>
          </p:nvSpPr>
          <p:spPr>
            <a:xfrm>
              <a:off x="3349080" y="4878000"/>
              <a:ext cx="32400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1" name="Line 52"/>
            <p:cNvSpPr/>
            <p:nvPr/>
          </p:nvSpPr>
          <p:spPr>
            <a:xfrm>
              <a:off x="1379160" y="2928600"/>
              <a:ext cx="2568600" cy="360"/>
            </a:xfrm>
            <a:prstGeom prst="line">
              <a:avLst/>
            </a:prstGeom>
            <a:ln w="25560">
              <a:solidFill>
                <a:srgbClr val="C0504D"/>
              </a:solidFill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2" name="Line 53"/>
            <p:cNvSpPr/>
            <p:nvPr/>
          </p:nvSpPr>
          <p:spPr>
            <a:xfrm>
              <a:off x="1379160" y="2930400"/>
              <a:ext cx="360" cy="2611800"/>
            </a:xfrm>
            <a:prstGeom prst="line">
              <a:avLst/>
            </a:prstGeom>
            <a:ln w="25560">
              <a:solidFill>
                <a:srgbClr val="C0504D"/>
              </a:solidFill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3" name="CustomShape 54"/>
            <p:cNvSpPr/>
            <p:nvPr/>
          </p:nvSpPr>
          <p:spPr>
            <a:xfrm>
              <a:off x="1356840" y="2427120"/>
              <a:ext cx="1632600" cy="360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1" i="1" strike="noStrike" spc="-1">
                  <a:solidFill>
                    <a:srgbClr val="0033CC"/>
                  </a:solidFill>
                  <a:latin typeface="Times New Roman"/>
                  <a:ea typeface="ＭＳ Ｐゴシック"/>
                </a:rPr>
                <a:t>Original Image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554" name="CustomShape 55"/>
            <p:cNvSpPr/>
            <p:nvPr/>
          </p:nvSpPr>
          <p:spPr>
            <a:xfrm>
              <a:off x="3833640" y="2528640"/>
              <a:ext cx="290520" cy="360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1" i="1" strike="noStrike" spc="-1">
                  <a:solidFill>
                    <a:srgbClr val="0033CC"/>
                  </a:solidFill>
                  <a:latin typeface="Times New Roman"/>
                  <a:ea typeface="ＭＳ Ｐゴシック"/>
                </a:rPr>
                <a:t>x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555" name="CustomShape 56"/>
            <p:cNvSpPr/>
            <p:nvPr/>
          </p:nvSpPr>
          <p:spPr>
            <a:xfrm>
              <a:off x="1028880" y="5205600"/>
              <a:ext cx="279720" cy="360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1" i="1" strike="noStrike" spc="-1">
                  <a:solidFill>
                    <a:srgbClr val="0033CC"/>
                  </a:solidFill>
                  <a:latin typeface="Times New Roman"/>
                  <a:ea typeface="ＭＳ Ｐゴシック"/>
                </a:rPr>
                <a:t>y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556" name="CustomShape 57"/>
            <p:cNvSpPr/>
            <p:nvPr/>
          </p:nvSpPr>
          <p:spPr>
            <a:xfrm>
              <a:off x="2310120" y="5208840"/>
              <a:ext cx="1451880" cy="360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1" i="1" strike="noStrike" spc="-1">
                  <a:solidFill>
                    <a:srgbClr val="0033CC"/>
                  </a:solidFill>
                  <a:latin typeface="Times New Roman"/>
                  <a:ea typeface="ＭＳ Ｐゴシック"/>
                </a:rPr>
                <a:t>Image f (x, y)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557" name="Group 58"/>
          <p:cNvGrpSpPr/>
          <p:nvPr/>
        </p:nvGrpSpPr>
        <p:grpSpPr>
          <a:xfrm>
            <a:off x="5861160" y="2395080"/>
            <a:ext cx="3094920" cy="3170520"/>
            <a:chOff x="5861160" y="2395080"/>
            <a:chExt cx="3094920" cy="3170520"/>
          </a:xfrm>
        </p:grpSpPr>
        <p:sp>
          <p:nvSpPr>
            <p:cNvPr id="558" name="CustomShape 59"/>
            <p:cNvSpPr/>
            <p:nvPr/>
          </p:nvSpPr>
          <p:spPr>
            <a:xfrm>
              <a:off x="6213600" y="292752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9" name="CustomShape 60"/>
            <p:cNvSpPr/>
            <p:nvPr/>
          </p:nvSpPr>
          <p:spPr>
            <a:xfrm>
              <a:off x="6543720" y="292752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0" name="CustomShape 61"/>
            <p:cNvSpPr/>
            <p:nvPr/>
          </p:nvSpPr>
          <p:spPr>
            <a:xfrm>
              <a:off x="6872760" y="292752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1" name="CustomShape 62"/>
            <p:cNvSpPr/>
            <p:nvPr/>
          </p:nvSpPr>
          <p:spPr>
            <a:xfrm>
              <a:off x="7201440" y="292752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2" name="CustomShape 63"/>
            <p:cNvSpPr/>
            <p:nvPr/>
          </p:nvSpPr>
          <p:spPr>
            <a:xfrm>
              <a:off x="7531560" y="292752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3" name="CustomShape 64"/>
            <p:cNvSpPr/>
            <p:nvPr/>
          </p:nvSpPr>
          <p:spPr>
            <a:xfrm>
              <a:off x="7849080" y="292752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4" name="CustomShape 65"/>
            <p:cNvSpPr/>
            <p:nvPr/>
          </p:nvSpPr>
          <p:spPr>
            <a:xfrm>
              <a:off x="8179560" y="2927520"/>
              <a:ext cx="32400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5" name="CustomShape 66"/>
            <p:cNvSpPr/>
            <p:nvPr/>
          </p:nvSpPr>
          <p:spPr>
            <a:xfrm>
              <a:off x="6213600" y="3251160"/>
              <a:ext cx="32544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6" name="CustomShape 67"/>
            <p:cNvSpPr/>
            <p:nvPr/>
          </p:nvSpPr>
          <p:spPr>
            <a:xfrm>
              <a:off x="6543720" y="3251160"/>
              <a:ext cx="32544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7" name="CustomShape 68"/>
            <p:cNvSpPr/>
            <p:nvPr/>
          </p:nvSpPr>
          <p:spPr>
            <a:xfrm>
              <a:off x="6872760" y="3251160"/>
              <a:ext cx="32544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8" name="CustomShape 69"/>
            <p:cNvSpPr/>
            <p:nvPr/>
          </p:nvSpPr>
          <p:spPr>
            <a:xfrm>
              <a:off x="7201440" y="3251160"/>
              <a:ext cx="32544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9" name="CustomShape 70"/>
            <p:cNvSpPr/>
            <p:nvPr/>
          </p:nvSpPr>
          <p:spPr>
            <a:xfrm>
              <a:off x="7531560" y="3251160"/>
              <a:ext cx="32544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0" name="CustomShape 71"/>
            <p:cNvSpPr/>
            <p:nvPr/>
          </p:nvSpPr>
          <p:spPr>
            <a:xfrm>
              <a:off x="7849080" y="3251160"/>
              <a:ext cx="32544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1" name="CustomShape 72"/>
            <p:cNvSpPr/>
            <p:nvPr/>
          </p:nvSpPr>
          <p:spPr>
            <a:xfrm>
              <a:off x="8179560" y="3251160"/>
              <a:ext cx="32400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2" name="CustomShape 73"/>
            <p:cNvSpPr/>
            <p:nvPr/>
          </p:nvSpPr>
          <p:spPr>
            <a:xfrm>
              <a:off x="6213600" y="358128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3" name="CustomShape 74"/>
            <p:cNvSpPr/>
            <p:nvPr/>
          </p:nvSpPr>
          <p:spPr>
            <a:xfrm>
              <a:off x="6543720" y="358128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4" name="CustomShape 75"/>
            <p:cNvSpPr/>
            <p:nvPr/>
          </p:nvSpPr>
          <p:spPr>
            <a:xfrm>
              <a:off x="6872760" y="358128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5" name="CustomShape 76"/>
            <p:cNvSpPr/>
            <p:nvPr/>
          </p:nvSpPr>
          <p:spPr>
            <a:xfrm>
              <a:off x="7201440" y="358128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6" name="CustomShape 77"/>
            <p:cNvSpPr/>
            <p:nvPr/>
          </p:nvSpPr>
          <p:spPr>
            <a:xfrm>
              <a:off x="7531560" y="358128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7" name="CustomShape 78"/>
            <p:cNvSpPr/>
            <p:nvPr/>
          </p:nvSpPr>
          <p:spPr>
            <a:xfrm>
              <a:off x="7849080" y="358128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8" name="CustomShape 79"/>
            <p:cNvSpPr/>
            <p:nvPr/>
          </p:nvSpPr>
          <p:spPr>
            <a:xfrm>
              <a:off x="8179560" y="3581280"/>
              <a:ext cx="32400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9" name="CustomShape 80"/>
            <p:cNvSpPr/>
            <p:nvPr/>
          </p:nvSpPr>
          <p:spPr>
            <a:xfrm>
              <a:off x="6213600" y="3907080"/>
              <a:ext cx="32544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0" name="CustomShape 81"/>
            <p:cNvSpPr/>
            <p:nvPr/>
          </p:nvSpPr>
          <p:spPr>
            <a:xfrm>
              <a:off x="6543720" y="3907080"/>
              <a:ext cx="32544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1" name="CustomShape 82"/>
            <p:cNvSpPr/>
            <p:nvPr/>
          </p:nvSpPr>
          <p:spPr>
            <a:xfrm>
              <a:off x="6872760" y="3907080"/>
              <a:ext cx="32544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2" name="CustomShape 83"/>
            <p:cNvSpPr/>
            <p:nvPr/>
          </p:nvSpPr>
          <p:spPr>
            <a:xfrm>
              <a:off x="7201440" y="3907080"/>
              <a:ext cx="32544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3" name="CustomShape 84"/>
            <p:cNvSpPr/>
            <p:nvPr/>
          </p:nvSpPr>
          <p:spPr>
            <a:xfrm>
              <a:off x="7531560" y="3907080"/>
              <a:ext cx="32544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4" name="CustomShape 85"/>
            <p:cNvSpPr/>
            <p:nvPr/>
          </p:nvSpPr>
          <p:spPr>
            <a:xfrm>
              <a:off x="7849080" y="3907080"/>
              <a:ext cx="32544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5" name="CustomShape 86"/>
            <p:cNvSpPr/>
            <p:nvPr/>
          </p:nvSpPr>
          <p:spPr>
            <a:xfrm>
              <a:off x="8179560" y="3907080"/>
              <a:ext cx="32400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6" name="CustomShape 87"/>
            <p:cNvSpPr/>
            <p:nvPr/>
          </p:nvSpPr>
          <p:spPr>
            <a:xfrm>
              <a:off x="6213600" y="422136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7" name="CustomShape 88"/>
            <p:cNvSpPr/>
            <p:nvPr/>
          </p:nvSpPr>
          <p:spPr>
            <a:xfrm>
              <a:off x="6543720" y="422136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8" name="CustomShape 89"/>
            <p:cNvSpPr/>
            <p:nvPr/>
          </p:nvSpPr>
          <p:spPr>
            <a:xfrm>
              <a:off x="6872760" y="422136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9" name="CustomShape 90"/>
            <p:cNvSpPr/>
            <p:nvPr/>
          </p:nvSpPr>
          <p:spPr>
            <a:xfrm>
              <a:off x="7201440" y="422136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0" name="CustomShape 91"/>
            <p:cNvSpPr/>
            <p:nvPr/>
          </p:nvSpPr>
          <p:spPr>
            <a:xfrm>
              <a:off x="7531560" y="422136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1" name="CustomShape 92"/>
            <p:cNvSpPr/>
            <p:nvPr/>
          </p:nvSpPr>
          <p:spPr>
            <a:xfrm>
              <a:off x="7849080" y="422136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2" name="CustomShape 93"/>
            <p:cNvSpPr/>
            <p:nvPr/>
          </p:nvSpPr>
          <p:spPr>
            <a:xfrm>
              <a:off x="8179560" y="4221360"/>
              <a:ext cx="32400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3" name="CustomShape 94"/>
            <p:cNvSpPr/>
            <p:nvPr/>
          </p:nvSpPr>
          <p:spPr>
            <a:xfrm>
              <a:off x="6213600" y="454716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4" name="CustomShape 95"/>
            <p:cNvSpPr/>
            <p:nvPr/>
          </p:nvSpPr>
          <p:spPr>
            <a:xfrm>
              <a:off x="6543720" y="454716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5" name="CustomShape 96"/>
            <p:cNvSpPr/>
            <p:nvPr/>
          </p:nvSpPr>
          <p:spPr>
            <a:xfrm>
              <a:off x="6872760" y="454716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6" name="CustomShape 97"/>
            <p:cNvSpPr/>
            <p:nvPr/>
          </p:nvSpPr>
          <p:spPr>
            <a:xfrm>
              <a:off x="7201440" y="454716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7" name="CustomShape 98"/>
            <p:cNvSpPr/>
            <p:nvPr/>
          </p:nvSpPr>
          <p:spPr>
            <a:xfrm>
              <a:off x="7531560" y="454716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8" name="CustomShape 99"/>
            <p:cNvSpPr/>
            <p:nvPr/>
          </p:nvSpPr>
          <p:spPr>
            <a:xfrm>
              <a:off x="7849080" y="454716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9" name="CustomShape 100"/>
            <p:cNvSpPr/>
            <p:nvPr/>
          </p:nvSpPr>
          <p:spPr>
            <a:xfrm>
              <a:off x="8179560" y="4547160"/>
              <a:ext cx="32400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0" name="CustomShape 101"/>
            <p:cNvSpPr/>
            <p:nvPr/>
          </p:nvSpPr>
          <p:spPr>
            <a:xfrm>
              <a:off x="6213600" y="487620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1" name="CustomShape 102"/>
            <p:cNvSpPr/>
            <p:nvPr/>
          </p:nvSpPr>
          <p:spPr>
            <a:xfrm>
              <a:off x="6543720" y="487620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2" name="CustomShape 103"/>
            <p:cNvSpPr/>
            <p:nvPr/>
          </p:nvSpPr>
          <p:spPr>
            <a:xfrm>
              <a:off x="6872760" y="487620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3" name="CustomShape 104"/>
            <p:cNvSpPr/>
            <p:nvPr/>
          </p:nvSpPr>
          <p:spPr>
            <a:xfrm>
              <a:off x="7201440" y="487620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4" name="CustomShape 105"/>
            <p:cNvSpPr/>
            <p:nvPr/>
          </p:nvSpPr>
          <p:spPr>
            <a:xfrm>
              <a:off x="7531560" y="487620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5" name="CustomShape 106"/>
            <p:cNvSpPr/>
            <p:nvPr/>
          </p:nvSpPr>
          <p:spPr>
            <a:xfrm>
              <a:off x="7849080" y="487620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6" name="CustomShape 107"/>
            <p:cNvSpPr/>
            <p:nvPr/>
          </p:nvSpPr>
          <p:spPr>
            <a:xfrm>
              <a:off x="8179560" y="4876200"/>
              <a:ext cx="32400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7" name="Line 108"/>
            <p:cNvSpPr/>
            <p:nvPr/>
          </p:nvSpPr>
          <p:spPr>
            <a:xfrm>
              <a:off x="6211080" y="2925360"/>
              <a:ext cx="2568600" cy="720"/>
            </a:xfrm>
            <a:prstGeom prst="line">
              <a:avLst/>
            </a:prstGeom>
            <a:ln w="25560">
              <a:solidFill>
                <a:srgbClr val="C0504D"/>
              </a:solidFill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8" name="Line 109"/>
            <p:cNvSpPr/>
            <p:nvPr/>
          </p:nvSpPr>
          <p:spPr>
            <a:xfrm>
              <a:off x="6211080" y="2927160"/>
              <a:ext cx="720" cy="2614320"/>
            </a:xfrm>
            <a:prstGeom prst="line">
              <a:avLst/>
            </a:prstGeom>
            <a:ln w="25560">
              <a:solidFill>
                <a:srgbClr val="C0504D"/>
              </a:solidFill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9" name="CustomShape 110"/>
            <p:cNvSpPr/>
            <p:nvPr/>
          </p:nvSpPr>
          <p:spPr>
            <a:xfrm>
              <a:off x="6162840" y="2395080"/>
              <a:ext cx="1797840" cy="360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1" i="1" strike="noStrike" spc="-1">
                  <a:solidFill>
                    <a:srgbClr val="0033CC"/>
                  </a:solidFill>
                  <a:latin typeface="Times New Roman"/>
                  <a:ea typeface="ＭＳ Ｐゴシック"/>
                </a:rPr>
                <a:t>Enhanced Image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610" name="CustomShape 111"/>
            <p:cNvSpPr/>
            <p:nvPr/>
          </p:nvSpPr>
          <p:spPr>
            <a:xfrm>
              <a:off x="8665200" y="2506320"/>
              <a:ext cx="290880" cy="360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1" i="1" strike="noStrike" spc="-1">
                  <a:solidFill>
                    <a:srgbClr val="0033CC"/>
                  </a:solidFill>
                  <a:latin typeface="Times New Roman"/>
                  <a:ea typeface="ＭＳ Ｐゴシック"/>
                </a:rPr>
                <a:t>x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611" name="CustomShape 112"/>
            <p:cNvSpPr/>
            <p:nvPr/>
          </p:nvSpPr>
          <p:spPr>
            <a:xfrm>
              <a:off x="5861160" y="5203800"/>
              <a:ext cx="279720" cy="360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1" i="1" strike="noStrike" spc="-1">
                  <a:solidFill>
                    <a:srgbClr val="0033CC"/>
                  </a:solidFill>
                  <a:latin typeface="Times New Roman"/>
                  <a:ea typeface="ＭＳ Ｐゴシック"/>
                </a:rPr>
                <a:t>y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612" name="CustomShape 113"/>
            <p:cNvSpPr/>
            <p:nvPr/>
          </p:nvSpPr>
          <p:spPr>
            <a:xfrm>
              <a:off x="7256880" y="5205240"/>
              <a:ext cx="1451160" cy="360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1" i="1" strike="noStrike" spc="-1">
                  <a:solidFill>
                    <a:srgbClr val="0033CC"/>
                  </a:solidFill>
                  <a:latin typeface="Times New Roman"/>
                  <a:ea typeface="ＭＳ Ｐゴシック"/>
                </a:rPr>
                <a:t>Image f (x, y)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613" name="CustomShape 114"/>
          <p:cNvSpPr/>
          <p:nvPr/>
        </p:nvSpPr>
        <p:spPr>
          <a:xfrm>
            <a:off x="3360600" y="5551920"/>
            <a:ext cx="331488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600" b="0" i="1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s = log(1 + r)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614" name="CustomShape 115"/>
          <p:cNvSpPr/>
          <p:nvPr/>
        </p:nvSpPr>
        <p:spPr>
          <a:xfrm>
            <a:off x="503640" y="6094800"/>
            <a:ext cx="9069120" cy="146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20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We usually set </a:t>
            </a:r>
            <a:r>
              <a:rPr lang="en-US" sz="3600" b="0" i="1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c</a:t>
            </a: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 to 1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46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Grey levels must be in the range [0.0, 1.0]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CustomShape 1"/>
          <p:cNvSpPr/>
          <p:nvPr/>
        </p:nvSpPr>
        <p:spPr>
          <a:xfrm>
            <a:off x="503640" y="2301840"/>
            <a:ext cx="9358200" cy="608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4200">
              <a:lnSpc>
                <a:spcPct val="100000"/>
              </a:lnSpc>
              <a:spcBef>
                <a:spcPts val="471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Power law transformations have the following form</a:t>
            </a:r>
            <a:endParaRPr lang="en-US" sz="2400" b="0" strike="noStrike" spc="-1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471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400" b="0" i="1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	s = c * r </a:t>
            </a:r>
            <a:r>
              <a:rPr lang="en-US" sz="2400" b="0" i="1" strike="noStrike" spc="-1" baseline="30000">
                <a:solidFill>
                  <a:srgbClr val="073E87"/>
                </a:solidFill>
                <a:latin typeface="Times New Roman"/>
                <a:ea typeface="ＭＳ Ｐゴシック"/>
              </a:rPr>
              <a:t>γ</a:t>
            </a:r>
            <a:endParaRPr lang="en-US" sz="2400" b="0" strike="noStrike" spc="-1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471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 c &amp; γ must be positive</a:t>
            </a:r>
            <a:endParaRPr lang="en-US" sz="2400" b="0" strike="noStrike" spc="-1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471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Map a narrow range </a:t>
            </a:r>
            <a:br/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of dark input values </a:t>
            </a:r>
            <a:br/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into a wider range of </a:t>
            </a:r>
            <a:br/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output values or vice </a:t>
            </a:r>
            <a:br/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versa</a:t>
            </a:r>
            <a:endParaRPr lang="en-US" sz="2400" b="0" strike="noStrike" spc="-1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720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Varying </a:t>
            </a:r>
            <a:r>
              <a:rPr lang="en-US" sz="3600" b="0" strike="noStrike" spc="-1">
                <a:solidFill>
                  <a:srgbClr val="073E87"/>
                </a:solidFill>
                <a:latin typeface="Arial"/>
                <a:ea typeface="DejaVu Sans"/>
              </a:rPr>
              <a:t>γ</a:t>
            </a:r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 gives a whole </a:t>
            </a:r>
            <a:br/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family of curves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616" name="CustomShape 2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Power Law Transformations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617" name="Picture 578"/>
          <p:cNvPicPr/>
          <p:nvPr/>
        </p:nvPicPr>
        <p:blipFill>
          <a:blip r:embed="rId3"/>
          <a:srcRect r="27047"/>
          <a:stretch/>
        </p:blipFill>
        <p:spPr>
          <a:xfrm>
            <a:off x="5202720" y="3014280"/>
            <a:ext cx="4660560" cy="4542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CustomShape 1"/>
          <p:cNvSpPr/>
          <p:nvPr/>
        </p:nvSpPr>
        <p:spPr>
          <a:xfrm>
            <a:off x="503640" y="6058080"/>
            <a:ext cx="9069120" cy="149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4200">
              <a:lnSpc>
                <a:spcPct val="100000"/>
              </a:lnSpc>
              <a:spcBef>
                <a:spcPts val="720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We usually set </a:t>
            </a:r>
            <a:r>
              <a:rPr lang="en-US" sz="3600" b="0" i="1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c</a:t>
            </a:r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 to 1</a:t>
            </a:r>
            <a:endParaRPr lang="en-US" sz="2400" b="0" strike="noStrike" spc="-1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471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Grey levels must be in the range [0.0, 1.0]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619" name="CustomShape 2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Power Law Transformations (cont…)</a:t>
            </a:r>
            <a:endParaRPr lang="en-US" sz="2800" b="0" strike="noStrike" spc="-1">
              <a:latin typeface="Arial"/>
            </a:endParaRPr>
          </a:p>
        </p:txBody>
      </p:sp>
      <p:grpSp>
        <p:nvGrpSpPr>
          <p:cNvPr id="620" name="Group 3"/>
          <p:cNvGrpSpPr/>
          <p:nvPr/>
        </p:nvGrpSpPr>
        <p:grpSpPr>
          <a:xfrm>
            <a:off x="1079640" y="2243520"/>
            <a:ext cx="3094920" cy="3141720"/>
            <a:chOff x="1079640" y="2243520"/>
            <a:chExt cx="3094920" cy="3141720"/>
          </a:xfrm>
        </p:grpSpPr>
        <p:sp>
          <p:nvSpPr>
            <p:cNvPr id="621" name="CustomShape 4"/>
            <p:cNvSpPr/>
            <p:nvPr/>
          </p:nvSpPr>
          <p:spPr>
            <a:xfrm>
              <a:off x="1429920" y="2747160"/>
              <a:ext cx="325800" cy="3232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2" name="CustomShape 5"/>
            <p:cNvSpPr/>
            <p:nvPr/>
          </p:nvSpPr>
          <p:spPr>
            <a:xfrm>
              <a:off x="1762200" y="2747160"/>
              <a:ext cx="325440" cy="3232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3" name="CustomShape 6"/>
            <p:cNvSpPr/>
            <p:nvPr/>
          </p:nvSpPr>
          <p:spPr>
            <a:xfrm>
              <a:off x="2090880" y="2747160"/>
              <a:ext cx="324000" cy="3232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4" name="CustomShape 7"/>
            <p:cNvSpPr/>
            <p:nvPr/>
          </p:nvSpPr>
          <p:spPr>
            <a:xfrm>
              <a:off x="2421360" y="2747160"/>
              <a:ext cx="325440" cy="3232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5" name="CustomShape 8"/>
            <p:cNvSpPr/>
            <p:nvPr/>
          </p:nvSpPr>
          <p:spPr>
            <a:xfrm>
              <a:off x="2751480" y="2747160"/>
              <a:ext cx="325440" cy="3232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6" name="CustomShape 9"/>
            <p:cNvSpPr/>
            <p:nvPr/>
          </p:nvSpPr>
          <p:spPr>
            <a:xfrm>
              <a:off x="3067560" y="2747160"/>
              <a:ext cx="325440" cy="3232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7" name="CustomShape 10"/>
            <p:cNvSpPr/>
            <p:nvPr/>
          </p:nvSpPr>
          <p:spPr>
            <a:xfrm>
              <a:off x="3398040" y="2747160"/>
              <a:ext cx="325440" cy="3232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8" name="CustomShape 11"/>
            <p:cNvSpPr/>
            <p:nvPr/>
          </p:nvSpPr>
          <p:spPr>
            <a:xfrm>
              <a:off x="1429920" y="3070080"/>
              <a:ext cx="32580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9" name="CustomShape 12"/>
            <p:cNvSpPr/>
            <p:nvPr/>
          </p:nvSpPr>
          <p:spPr>
            <a:xfrm>
              <a:off x="1762200" y="3070080"/>
              <a:ext cx="32544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0" name="CustomShape 13"/>
            <p:cNvSpPr/>
            <p:nvPr/>
          </p:nvSpPr>
          <p:spPr>
            <a:xfrm>
              <a:off x="2090880" y="3070080"/>
              <a:ext cx="32400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1" name="CustomShape 14"/>
            <p:cNvSpPr/>
            <p:nvPr/>
          </p:nvSpPr>
          <p:spPr>
            <a:xfrm>
              <a:off x="2421360" y="3070080"/>
              <a:ext cx="32544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2" name="CustomShape 15"/>
            <p:cNvSpPr/>
            <p:nvPr/>
          </p:nvSpPr>
          <p:spPr>
            <a:xfrm>
              <a:off x="2751480" y="3070080"/>
              <a:ext cx="32544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3" name="CustomShape 16"/>
            <p:cNvSpPr/>
            <p:nvPr/>
          </p:nvSpPr>
          <p:spPr>
            <a:xfrm>
              <a:off x="3067560" y="3070080"/>
              <a:ext cx="32544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4" name="CustomShape 17"/>
            <p:cNvSpPr/>
            <p:nvPr/>
          </p:nvSpPr>
          <p:spPr>
            <a:xfrm>
              <a:off x="3398040" y="3070080"/>
              <a:ext cx="32544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5" name="CustomShape 18"/>
            <p:cNvSpPr/>
            <p:nvPr/>
          </p:nvSpPr>
          <p:spPr>
            <a:xfrm>
              <a:off x="1429920" y="3400920"/>
              <a:ext cx="32580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6" name="CustomShape 19"/>
            <p:cNvSpPr/>
            <p:nvPr/>
          </p:nvSpPr>
          <p:spPr>
            <a:xfrm>
              <a:off x="1762200" y="340092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7" name="CustomShape 20"/>
            <p:cNvSpPr/>
            <p:nvPr/>
          </p:nvSpPr>
          <p:spPr>
            <a:xfrm>
              <a:off x="2090880" y="3400920"/>
              <a:ext cx="32400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8" name="CustomShape 21"/>
            <p:cNvSpPr/>
            <p:nvPr/>
          </p:nvSpPr>
          <p:spPr>
            <a:xfrm>
              <a:off x="2421360" y="340092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9" name="CustomShape 22"/>
            <p:cNvSpPr/>
            <p:nvPr/>
          </p:nvSpPr>
          <p:spPr>
            <a:xfrm>
              <a:off x="2751480" y="340092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0" name="CustomShape 23"/>
            <p:cNvSpPr/>
            <p:nvPr/>
          </p:nvSpPr>
          <p:spPr>
            <a:xfrm>
              <a:off x="3067560" y="340092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1" name="CustomShape 24"/>
            <p:cNvSpPr/>
            <p:nvPr/>
          </p:nvSpPr>
          <p:spPr>
            <a:xfrm>
              <a:off x="3398040" y="340092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2" name="CustomShape 25"/>
            <p:cNvSpPr/>
            <p:nvPr/>
          </p:nvSpPr>
          <p:spPr>
            <a:xfrm>
              <a:off x="1429920" y="3724200"/>
              <a:ext cx="32580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3" name="CustomShape 26"/>
            <p:cNvSpPr/>
            <p:nvPr/>
          </p:nvSpPr>
          <p:spPr>
            <a:xfrm>
              <a:off x="1762200" y="3724200"/>
              <a:ext cx="32544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4" name="CustomShape 27"/>
            <p:cNvSpPr/>
            <p:nvPr/>
          </p:nvSpPr>
          <p:spPr>
            <a:xfrm>
              <a:off x="2090880" y="3724200"/>
              <a:ext cx="32400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5" name="CustomShape 28"/>
            <p:cNvSpPr/>
            <p:nvPr/>
          </p:nvSpPr>
          <p:spPr>
            <a:xfrm>
              <a:off x="2421360" y="3724200"/>
              <a:ext cx="32544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6" name="CustomShape 29"/>
            <p:cNvSpPr/>
            <p:nvPr/>
          </p:nvSpPr>
          <p:spPr>
            <a:xfrm>
              <a:off x="2751480" y="3724200"/>
              <a:ext cx="32544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7" name="CustomShape 30"/>
            <p:cNvSpPr/>
            <p:nvPr/>
          </p:nvSpPr>
          <p:spPr>
            <a:xfrm>
              <a:off x="3067560" y="3724200"/>
              <a:ext cx="32544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8" name="CustomShape 31"/>
            <p:cNvSpPr/>
            <p:nvPr/>
          </p:nvSpPr>
          <p:spPr>
            <a:xfrm>
              <a:off x="3398040" y="3724200"/>
              <a:ext cx="325440" cy="3258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9" name="CustomShape 32"/>
            <p:cNvSpPr/>
            <p:nvPr/>
          </p:nvSpPr>
          <p:spPr>
            <a:xfrm>
              <a:off x="1429920" y="4038480"/>
              <a:ext cx="32580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0" name="CustomShape 33"/>
            <p:cNvSpPr/>
            <p:nvPr/>
          </p:nvSpPr>
          <p:spPr>
            <a:xfrm>
              <a:off x="1762200" y="403848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1" name="CustomShape 34"/>
            <p:cNvSpPr/>
            <p:nvPr/>
          </p:nvSpPr>
          <p:spPr>
            <a:xfrm>
              <a:off x="2090880" y="4038480"/>
              <a:ext cx="32400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2" name="CustomShape 35"/>
            <p:cNvSpPr/>
            <p:nvPr/>
          </p:nvSpPr>
          <p:spPr>
            <a:xfrm>
              <a:off x="2421360" y="403848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3" name="CustomShape 36"/>
            <p:cNvSpPr/>
            <p:nvPr/>
          </p:nvSpPr>
          <p:spPr>
            <a:xfrm>
              <a:off x="2751480" y="403848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4" name="CustomShape 37"/>
            <p:cNvSpPr/>
            <p:nvPr/>
          </p:nvSpPr>
          <p:spPr>
            <a:xfrm>
              <a:off x="3067560" y="403848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5" name="CustomShape 38"/>
            <p:cNvSpPr/>
            <p:nvPr/>
          </p:nvSpPr>
          <p:spPr>
            <a:xfrm>
              <a:off x="3398040" y="403848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6" name="CustomShape 39"/>
            <p:cNvSpPr/>
            <p:nvPr/>
          </p:nvSpPr>
          <p:spPr>
            <a:xfrm>
              <a:off x="1429920" y="4362480"/>
              <a:ext cx="32580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7" name="CustomShape 40"/>
            <p:cNvSpPr/>
            <p:nvPr/>
          </p:nvSpPr>
          <p:spPr>
            <a:xfrm>
              <a:off x="1762200" y="436248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8" name="CustomShape 41"/>
            <p:cNvSpPr/>
            <p:nvPr/>
          </p:nvSpPr>
          <p:spPr>
            <a:xfrm>
              <a:off x="2090880" y="4362480"/>
              <a:ext cx="32400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9" name="CustomShape 42"/>
            <p:cNvSpPr/>
            <p:nvPr/>
          </p:nvSpPr>
          <p:spPr>
            <a:xfrm>
              <a:off x="2421360" y="436248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0" name="CustomShape 43"/>
            <p:cNvSpPr/>
            <p:nvPr/>
          </p:nvSpPr>
          <p:spPr>
            <a:xfrm>
              <a:off x="2751480" y="436248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1" name="CustomShape 44"/>
            <p:cNvSpPr/>
            <p:nvPr/>
          </p:nvSpPr>
          <p:spPr>
            <a:xfrm>
              <a:off x="3067560" y="436248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2" name="CustomShape 45"/>
            <p:cNvSpPr/>
            <p:nvPr/>
          </p:nvSpPr>
          <p:spPr>
            <a:xfrm>
              <a:off x="3398040" y="436248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3" name="CustomShape 46"/>
            <p:cNvSpPr/>
            <p:nvPr/>
          </p:nvSpPr>
          <p:spPr>
            <a:xfrm>
              <a:off x="1429920" y="4692600"/>
              <a:ext cx="32580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4" name="CustomShape 47"/>
            <p:cNvSpPr/>
            <p:nvPr/>
          </p:nvSpPr>
          <p:spPr>
            <a:xfrm>
              <a:off x="1762200" y="469260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5" name="CustomShape 48"/>
            <p:cNvSpPr/>
            <p:nvPr/>
          </p:nvSpPr>
          <p:spPr>
            <a:xfrm>
              <a:off x="2090880" y="4692600"/>
              <a:ext cx="32400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6" name="CustomShape 49"/>
            <p:cNvSpPr/>
            <p:nvPr/>
          </p:nvSpPr>
          <p:spPr>
            <a:xfrm>
              <a:off x="2421360" y="469260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7" name="CustomShape 50"/>
            <p:cNvSpPr/>
            <p:nvPr/>
          </p:nvSpPr>
          <p:spPr>
            <a:xfrm>
              <a:off x="2751480" y="469260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8" name="CustomShape 51"/>
            <p:cNvSpPr/>
            <p:nvPr/>
          </p:nvSpPr>
          <p:spPr>
            <a:xfrm>
              <a:off x="3067560" y="469260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9" name="CustomShape 52"/>
            <p:cNvSpPr/>
            <p:nvPr/>
          </p:nvSpPr>
          <p:spPr>
            <a:xfrm>
              <a:off x="3398040" y="469260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0" name="Line 53"/>
            <p:cNvSpPr/>
            <p:nvPr/>
          </p:nvSpPr>
          <p:spPr>
            <a:xfrm>
              <a:off x="1429920" y="2746800"/>
              <a:ext cx="2568600" cy="360"/>
            </a:xfrm>
            <a:prstGeom prst="line">
              <a:avLst/>
            </a:prstGeom>
            <a:ln w="25560">
              <a:solidFill>
                <a:srgbClr val="C0504D"/>
              </a:solidFill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1" name="Line 54"/>
            <p:cNvSpPr/>
            <p:nvPr/>
          </p:nvSpPr>
          <p:spPr>
            <a:xfrm>
              <a:off x="1429920" y="2748240"/>
              <a:ext cx="720" cy="2609640"/>
            </a:xfrm>
            <a:prstGeom prst="line">
              <a:avLst/>
            </a:prstGeom>
            <a:ln w="25560">
              <a:solidFill>
                <a:srgbClr val="C0504D"/>
              </a:solidFill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2" name="CustomShape 55"/>
            <p:cNvSpPr/>
            <p:nvPr/>
          </p:nvSpPr>
          <p:spPr>
            <a:xfrm>
              <a:off x="1407960" y="2243520"/>
              <a:ext cx="1634040" cy="360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1" i="1" strike="noStrike" spc="-1">
                  <a:solidFill>
                    <a:srgbClr val="0033CC"/>
                  </a:solidFill>
                  <a:latin typeface="Times New Roman"/>
                  <a:ea typeface="ＭＳ Ｐゴシック"/>
                </a:rPr>
                <a:t>Original Image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673" name="CustomShape 56"/>
            <p:cNvSpPr/>
            <p:nvPr/>
          </p:nvSpPr>
          <p:spPr>
            <a:xfrm>
              <a:off x="3883680" y="2345040"/>
              <a:ext cx="290880" cy="360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1" i="1" strike="noStrike" spc="-1">
                  <a:solidFill>
                    <a:srgbClr val="0033CC"/>
                  </a:solidFill>
                  <a:latin typeface="Times New Roman"/>
                  <a:ea typeface="ＭＳ Ｐゴシック"/>
                </a:rPr>
                <a:t>x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674" name="CustomShape 57"/>
            <p:cNvSpPr/>
            <p:nvPr/>
          </p:nvSpPr>
          <p:spPr>
            <a:xfrm>
              <a:off x="1079640" y="5019840"/>
              <a:ext cx="279720" cy="360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1" i="1" strike="noStrike" spc="-1">
                  <a:solidFill>
                    <a:srgbClr val="0033CC"/>
                  </a:solidFill>
                  <a:latin typeface="Times New Roman"/>
                  <a:ea typeface="ＭＳ Ｐゴシック"/>
                </a:rPr>
                <a:t>y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675" name="CustomShape 58"/>
            <p:cNvSpPr/>
            <p:nvPr/>
          </p:nvSpPr>
          <p:spPr>
            <a:xfrm>
              <a:off x="2360880" y="5024880"/>
              <a:ext cx="1451160" cy="360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1" i="1" strike="noStrike" spc="-1">
                  <a:solidFill>
                    <a:srgbClr val="0033CC"/>
                  </a:solidFill>
                  <a:latin typeface="Times New Roman"/>
                  <a:ea typeface="ＭＳ Ｐゴシック"/>
                </a:rPr>
                <a:t>Image f (x, y)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676" name="Group 59"/>
          <p:cNvGrpSpPr/>
          <p:nvPr/>
        </p:nvGrpSpPr>
        <p:grpSpPr>
          <a:xfrm>
            <a:off x="5911920" y="2211840"/>
            <a:ext cx="3094920" cy="3168360"/>
            <a:chOff x="5911920" y="2211840"/>
            <a:chExt cx="3094920" cy="3168360"/>
          </a:xfrm>
        </p:grpSpPr>
        <p:sp>
          <p:nvSpPr>
            <p:cNvPr id="677" name="CustomShape 60"/>
            <p:cNvSpPr/>
            <p:nvPr/>
          </p:nvSpPr>
          <p:spPr>
            <a:xfrm>
              <a:off x="6262200" y="2743200"/>
              <a:ext cx="32580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8" name="CustomShape 61"/>
            <p:cNvSpPr/>
            <p:nvPr/>
          </p:nvSpPr>
          <p:spPr>
            <a:xfrm>
              <a:off x="6594480" y="274320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9" name="CustomShape 62"/>
            <p:cNvSpPr/>
            <p:nvPr/>
          </p:nvSpPr>
          <p:spPr>
            <a:xfrm>
              <a:off x="6923520" y="274320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0" name="CustomShape 63"/>
            <p:cNvSpPr/>
            <p:nvPr/>
          </p:nvSpPr>
          <p:spPr>
            <a:xfrm>
              <a:off x="7252200" y="274320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1" name="CustomShape 64"/>
            <p:cNvSpPr/>
            <p:nvPr/>
          </p:nvSpPr>
          <p:spPr>
            <a:xfrm>
              <a:off x="7582680" y="274320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2" name="CustomShape 65"/>
            <p:cNvSpPr/>
            <p:nvPr/>
          </p:nvSpPr>
          <p:spPr>
            <a:xfrm>
              <a:off x="7900200" y="274320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3" name="CustomShape 66"/>
            <p:cNvSpPr/>
            <p:nvPr/>
          </p:nvSpPr>
          <p:spPr>
            <a:xfrm>
              <a:off x="8230320" y="2743200"/>
              <a:ext cx="32400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4" name="CustomShape 67"/>
            <p:cNvSpPr/>
            <p:nvPr/>
          </p:nvSpPr>
          <p:spPr>
            <a:xfrm>
              <a:off x="6262200" y="3067200"/>
              <a:ext cx="32580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5" name="CustomShape 68"/>
            <p:cNvSpPr/>
            <p:nvPr/>
          </p:nvSpPr>
          <p:spPr>
            <a:xfrm>
              <a:off x="6594480" y="306720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6" name="CustomShape 69"/>
            <p:cNvSpPr/>
            <p:nvPr/>
          </p:nvSpPr>
          <p:spPr>
            <a:xfrm>
              <a:off x="6923520" y="306720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7" name="CustomShape 70"/>
            <p:cNvSpPr/>
            <p:nvPr/>
          </p:nvSpPr>
          <p:spPr>
            <a:xfrm>
              <a:off x="7252200" y="306720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8" name="CustomShape 71"/>
            <p:cNvSpPr/>
            <p:nvPr/>
          </p:nvSpPr>
          <p:spPr>
            <a:xfrm>
              <a:off x="7582680" y="306720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9" name="CustomShape 72"/>
            <p:cNvSpPr/>
            <p:nvPr/>
          </p:nvSpPr>
          <p:spPr>
            <a:xfrm>
              <a:off x="7900200" y="306720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0" name="CustomShape 73"/>
            <p:cNvSpPr/>
            <p:nvPr/>
          </p:nvSpPr>
          <p:spPr>
            <a:xfrm>
              <a:off x="8230320" y="3067200"/>
              <a:ext cx="32400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1" name="CustomShape 74"/>
            <p:cNvSpPr/>
            <p:nvPr/>
          </p:nvSpPr>
          <p:spPr>
            <a:xfrm>
              <a:off x="6262200" y="3398400"/>
              <a:ext cx="32580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2" name="CustomShape 75"/>
            <p:cNvSpPr/>
            <p:nvPr/>
          </p:nvSpPr>
          <p:spPr>
            <a:xfrm>
              <a:off x="6594480" y="339840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3" name="CustomShape 76"/>
            <p:cNvSpPr/>
            <p:nvPr/>
          </p:nvSpPr>
          <p:spPr>
            <a:xfrm>
              <a:off x="6923520" y="339840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4" name="CustomShape 77"/>
            <p:cNvSpPr/>
            <p:nvPr/>
          </p:nvSpPr>
          <p:spPr>
            <a:xfrm>
              <a:off x="7252200" y="339840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5" name="CustomShape 78"/>
            <p:cNvSpPr/>
            <p:nvPr/>
          </p:nvSpPr>
          <p:spPr>
            <a:xfrm>
              <a:off x="7582680" y="339840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6" name="CustomShape 79"/>
            <p:cNvSpPr/>
            <p:nvPr/>
          </p:nvSpPr>
          <p:spPr>
            <a:xfrm>
              <a:off x="7900200" y="339840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7" name="CustomShape 80"/>
            <p:cNvSpPr/>
            <p:nvPr/>
          </p:nvSpPr>
          <p:spPr>
            <a:xfrm>
              <a:off x="8230320" y="3398400"/>
              <a:ext cx="32400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8" name="CustomShape 81"/>
            <p:cNvSpPr/>
            <p:nvPr/>
          </p:nvSpPr>
          <p:spPr>
            <a:xfrm>
              <a:off x="6262200" y="3723120"/>
              <a:ext cx="32580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9" name="CustomShape 82"/>
            <p:cNvSpPr/>
            <p:nvPr/>
          </p:nvSpPr>
          <p:spPr>
            <a:xfrm>
              <a:off x="6594480" y="372312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0" name="CustomShape 83"/>
            <p:cNvSpPr/>
            <p:nvPr/>
          </p:nvSpPr>
          <p:spPr>
            <a:xfrm>
              <a:off x="6923520" y="372312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1" name="CustomShape 84"/>
            <p:cNvSpPr/>
            <p:nvPr/>
          </p:nvSpPr>
          <p:spPr>
            <a:xfrm>
              <a:off x="7252200" y="372312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2" name="CustomShape 85"/>
            <p:cNvSpPr/>
            <p:nvPr/>
          </p:nvSpPr>
          <p:spPr>
            <a:xfrm>
              <a:off x="7582680" y="372312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3" name="CustomShape 86"/>
            <p:cNvSpPr/>
            <p:nvPr/>
          </p:nvSpPr>
          <p:spPr>
            <a:xfrm>
              <a:off x="7900200" y="3723120"/>
              <a:ext cx="32544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4" name="CustomShape 87"/>
            <p:cNvSpPr/>
            <p:nvPr/>
          </p:nvSpPr>
          <p:spPr>
            <a:xfrm>
              <a:off x="8230320" y="3723120"/>
              <a:ext cx="324000" cy="325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5" name="CustomShape 88"/>
            <p:cNvSpPr/>
            <p:nvPr/>
          </p:nvSpPr>
          <p:spPr>
            <a:xfrm>
              <a:off x="6262200" y="4036680"/>
              <a:ext cx="32580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6" name="CustomShape 89"/>
            <p:cNvSpPr/>
            <p:nvPr/>
          </p:nvSpPr>
          <p:spPr>
            <a:xfrm>
              <a:off x="6594480" y="403668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7" name="CustomShape 90"/>
            <p:cNvSpPr/>
            <p:nvPr/>
          </p:nvSpPr>
          <p:spPr>
            <a:xfrm>
              <a:off x="6923520" y="403668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8" name="CustomShape 91"/>
            <p:cNvSpPr/>
            <p:nvPr/>
          </p:nvSpPr>
          <p:spPr>
            <a:xfrm>
              <a:off x="7252200" y="403668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9" name="CustomShape 92"/>
            <p:cNvSpPr/>
            <p:nvPr/>
          </p:nvSpPr>
          <p:spPr>
            <a:xfrm>
              <a:off x="7582680" y="403668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0" name="CustomShape 93"/>
            <p:cNvSpPr/>
            <p:nvPr/>
          </p:nvSpPr>
          <p:spPr>
            <a:xfrm>
              <a:off x="7900200" y="403668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1" name="CustomShape 94"/>
            <p:cNvSpPr/>
            <p:nvPr/>
          </p:nvSpPr>
          <p:spPr>
            <a:xfrm>
              <a:off x="8230320" y="4036680"/>
              <a:ext cx="32400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2" name="CustomShape 95"/>
            <p:cNvSpPr/>
            <p:nvPr/>
          </p:nvSpPr>
          <p:spPr>
            <a:xfrm>
              <a:off x="6262200" y="4362480"/>
              <a:ext cx="32580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3" name="CustomShape 96"/>
            <p:cNvSpPr/>
            <p:nvPr/>
          </p:nvSpPr>
          <p:spPr>
            <a:xfrm>
              <a:off x="6594480" y="436248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4" name="CustomShape 97"/>
            <p:cNvSpPr/>
            <p:nvPr/>
          </p:nvSpPr>
          <p:spPr>
            <a:xfrm>
              <a:off x="6923520" y="436248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5" name="CustomShape 98"/>
            <p:cNvSpPr/>
            <p:nvPr/>
          </p:nvSpPr>
          <p:spPr>
            <a:xfrm>
              <a:off x="7252200" y="436248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6" name="CustomShape 99"/>
            <p:cNvSpPr/>
            <p:nvPr/>
          </p:nvSpPr>
          <p:spPr>
            <a:xfrm>
              <a:off x="7582680" y="436248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7" name="CustomShape 100"/>
            <p:cNvSpPr/>
            <p:nvPr/>
          </p:nvSpPr>
          <p:spPr>
            <a:xfrm>
              <a:off x="7900200" y="436248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8" name="CustomShape 101"/>
            <p:cNvSpPr/>
            <p:nvPr/>
          </p:nvSpPr>
          <p:spPr>
            <a:xfrm>
              <a:off x="8230320" y="4362480"/>
              <a:ext cx="32400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9" name="CustomShape 102"/>
            <p:cNvSpPr/>
            <p:nvPr/>
          </p:nvSpPr>
          <p:spPr>
            <a:xfrm>
              <a:off x="6262200" y="4690800"/>
              <a:ext cx="32580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0" name="CustomShape 103"/>
            <p:cNvSpPr/>
            <p:nvPr/>
          </p:nvSpPr>
          <p:spPr>
            <a:xfrm>
              <a:off x="6594480" y="469080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1" name="CustomShape 104"/>
            <p:cNvSpPr/>
            <p:nvPr/>
          </p:nvSpPr>
          <p:spPr>
            <a:xfrm>
              <a:off x="6923520" y="469080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2" name="CustomShape 105"/>
            <p:cNvSpPr/>
            <p:nvPr/>
          </p:nvSpPr>
          <p:spPr>
            <a:xfrm>
              <a:off x="7252200" y="469080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3" name="CustomShape 106"/>
            <p:cNvSpPr/>
            <p:nvPr/>
          </p:nvSpPr>
          <p:spPr>
            <a:xfrm>
              <a:off x="7582680" y="469080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4" name="CustomShape 107"/>
            <p:cNvSpPr/>
            <p:nvPr/>
          </p:nvSpPr>
          <p:spPr>
            <a:xfrm>
              <a:off x="7900200" y="4690800"/>
              <a:ext cx="32544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5" name="CustomShape 108"/>
            <p:cNvSpPr/>
            <p:nvPr/>
          </p:nvSpPr>
          <p:spPr>
            <a:xfrm>
              <a:off x="8230320" y="4690800"/>
              <a:ext cx="324000" cy="324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6" name="Line 109"/>
            <p:cNvSpPr/>
            <p:nvPr/>
          </p:nvSpPr>
          <p:spPr>
            <a:xfrm>
              <a:off x="6262200" y="2743200"/>
              <a:ext cx="2568600" cy="360"/>
            </a:xfrm>
            <a:prstGeom prst="line">
              <a:avLst/>
            </a:prstGeom>
            <a:ln w="25560">
              <a:solidFill>
                <a:srgbClr val="C0504D"/>
              </a:solidFill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7" name="Line 110"/>
            <p:cNvSpPr/>
            <p:nvPr/>
          </p:nvSpPr>
          <p:spPr>
            <a:xfrm>
              <a:off x="6262200" y="2744280"/>
              <a:ext cx="720" cy="2612880"/>
            </a:xfrm>
            <a:prstGeom prst="line">
              <a:avLst/>
            </a:prstGeom>
            <a:ln w="25560">
              <a:solidFill>
                <a:srgbClr val="C0504D"/>
              </a:solidFill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8" name="CustomShape 111"/>
            <p:cNvSpPr/>
            <p:nvPr/>
          </p:nvSpPr>
          <p:spPr>
            <a:xfrm>
              <a:off x="6213600" y="2211840"/>
              <a:ext cx="1797840" cy="360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1" i="1" strike="noStrike" spc="-1">
                  <a:solidFill>
                    <a:srgbClr val="0033CC"/>
                  </a:solidFill>
                  <a:latin typeface="Times New Roman"/>
                  <a:ea typeface="ＭＳ Ｐゴシック"/>
                </a:rPr>
                <a:t>Enhanced Image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729" name="CustomShape 112"/>
            <p:cNvSpPr/>
            <p:nvPr/>
          </p:nvSpPr>
          <p:spPr>
            <a:xfrm>
              <a:off x="8715960" y="2324160"/>
              <a:ext cx="290880" cy="360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1" i="1" strike="noStrike" spc="-1">
                  <a:solidFill>
                    <a:srgbClr val="0033CC"/>
                  </a:solidFill>
                  <a:latin typeface="Times New Roman"/>
                  <a:ea typeface="ＭＳ Ｐゴシック"/>
                </a:rPr>
                <a:t>x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730" name="CustomShape 113"/>
            <p:cNvSpPr/>
            <p:nvPr/>
          </p:nvSpPr>
          <p:spPr>
            <a:xfrm>
              <a:off x="5911920" y="5017680"/>
              <a:ext cx="279720" cy="360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1" i="1" strike="noStrike" spc="-1">
                  <a:solidFill>
                    <a:srgbClr val="0033CC"/>
                  </a:solidFill>
                  <a:latin typeface="Times New Roman"/>
                  <a:ea typeface="ＭＳ Ｐゴシック"/>
                </a:rPr>
                <a:t>y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731" name="CustomShape 114"/>
            <p:cNvSpPr/>
            <p:nvPr/>
          </p:nvSpPr>
          <p:spPr>
            <a:xfrm>
              <a:off x="7307640" y="5019840"/>
              <a:ext cx="1451160" cy="360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1" i="1" strike="noStrike" spc="-1">
                  <a:solidFill>
                    <a:srgbClr val="0033CC"/>
                  </a:solidFill>
                  <a:latin typeface="Times New Roman"/>
                  <a:ea typeface="ＭＳ Ｐゴシック"/>
                </a:rPr>
                <a:t>Image f (x, y)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732" name="CustomShape 115"/>
          <p:cNvSpPr/>
          <p:nvPr/>
        </p:nvSpPr>
        <p:spPr>
          <a:xfrm>
            <a:off x="4441680" y="5454720"/>
            <a:ext cx="1290600" cy="63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i="1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s = r </a:t>
            </a:r>
            <a:r>
              <a:rPr lang="en-US" sz="3600" b="0" i="1" strike="noStrike" spc="-1" baseline="30000">
                <a:solidFill>
                  <a:srgbClr val="000000"/>
                </a:solidFill>
                <a:latin typeface="Times New Roman"/>
                <a:ea typeface="ＭＳ Ｐゴシック"/>
              </a:rPr>
              <a:t>γ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Relationship Between Pixels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171" name="Picture 131"/>
          <p:cNvPicPr/>
          <p:nvPr/>
        </p:nvPicPr>
        <p:blipFill>
          <a:blip r:embed="rId2"/>
          <a:stretch/>
        </p:blipFill>
        <p:spPr>
          <a:xfrm>
            <a:off x="673200" y="2193840"/>
            <a:ext cx="9382320" cy="5200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CustomShape 1"/>
          <p:cNvSpPr/>
          <p:nvPr/>
        </p:nvSpPr>
        <p:spPr>
          <a:xfrm>
            <a:off x="773280" y="2093760"/>
            <a:ext cx="8817120" cy="528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72880" indent="-268920">
              <a:lnSpc>
                <a:spcPct val="90000"/>
              </a:lnSpc>
              <a:spcBef>
                <a:spcPts val="471"/>
              </a:spcBef>
            </a:pPr>
            <a:r>
              <a:rPr lang="en-US" sz="2400" b="0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For γ &lt; 1:</a:t>
            </a:r>
            <a:r>
              <a:rPr lang="en-US" sz="2400" b="0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        Expands values of dark pixels, </a:t>
            </a:r>
            <a:br/>
            <a:r>
              <a:rPr lang="en-US" sz="2400" b="0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                    compress values of brighter pixels</a:t>
            </a:r>
            <a:endParaRPr lang="en-US" sz="2400" b="0" strike="noStrike" spc="-1">
              <a:latin typeface="Arial"/>
            </a:endParaRPr>
          </a:p>
          <a:p>
            <a:pPr marL="272880" indent="-268920">
              <a:lnSpc>
                <a:spcPct val="90000"/>
              </a:lnSpc>
              <a:spcBef>
                <a:spcPts val="471"/>
              </a:spcBef>
            </a:pPr>
            <a:r>
              <a:rPr lang="en-US" sz="2400" b="0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For γ &gt; 1:</a:t>
            </a:r>
            <a:r>
              <a:rPr lang="en-US" sz="2400" b="0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        Compresses values of dark pixels,</a:t>
            </a:r>
            <a:br/>
            <a:r>
              <a:rPr lang="en-US" sz="2400" b="0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                    expand values of brighter pixels</a:t>
            </a:r>
            <a:endParaRPr lang="en-US" sz="2400" b="0" strike="noStrike" spc="-1">
              <a:latin typeface="Arial"/>
            </a:endParaRPr>
          </a:p>
          <a:p>
            <a:pPr marL="272880" indent="-268920">
              <a:lnSpc>
                <a:spcPct val="90000"/>
              </a:lnSpc>
              <a:spcBef>
                <a:spcPts val="471"/>
              </a:spcBef>
            </a:pPr>
            <a:r>
              <a:rPr lang="en-US" sz="2400" b="0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If γ=1 &amp; c=1:</a:t>
            </a:r>
            <a:r>
              <a:rPr lang="en-US" sz="2400" b="0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  Identity transformation (s = r)</a:t>
            </a:r>
            <a:endParaRPr lang="en-US" sz="2400" b="0" strike="noStrike" spc="-1">
              <a:latin typeface="Arial"/>
            </a:endParaRPr>
          </a:p>
          <a:p>
            <a:pPr marL="272880" indent="-268920">
              <a:lnSpc>
                <a:spcPct val="90000"/>
              </a:lnSpc>
              <a:spcBef>
                <a:spcPts val="471"/>
              </a:spcBef>
            </a:pPr>
            <a:endParaRPr lang="en-US" sz="2400" b="0" strike="noStrike" spc="-1">
              <a:latin typeface="Arial"/>
            </a:endParaRPr>
          </a:p>
          <a:p>
            <a:pPr marL="272880" indent="-268920">
              <a:lnSpc>
                <a:spcPct val="90000"/>
              </a:lnSpc>
              <a:spcBef>
                <a:spcPts val="471"/>
              </a:spcBef>
            </a:pPr>
            <a:r>
              <a:rPr lang="en-US" sz="2400" b="0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A variety of devices (image capture, printing, display) respond according to power law and need to be corrected </a:t>
            </a:r>
            <a:endParaRPr lang="en-US" sz="2400" b="0" strike="noStrike" spc="-1">
              <a:latin typeface="Arial"/>
            </a:endParaRPr>
          </a:p>
          <a:p>
            <a:pPr marL="272880" indent="-268920">
              <a:lnSpc>
                <a:spcPct val="90000"/>
              </a:lnSpc>
              <a:spcBef>
                <a:spcPts val="471"/>
              </a:spcBef>
            </a:pPr>
            <a:endParaRPr lang="en-US" sz="2400" b="0" strike="noStrike" spc="-1">
              <a:latin typeface="Arial"/>
            </a:endParaRPr>
          </a:p>
          <a:p>
            <a:pPr marL="272880" indent="-268920">
              <a:lnSpc>
                <a:spcPct val="90000"/>
              </a:lnSpc>
              <a:spcBef>
                <a:spcPts val="471"/>
              </a:spcBef>
            </a:pPr>
            <a:r>
              <a:rPr lang="en-US" sz="2400" b="0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Gamma (γ) correction</a:t>
            </a:r>
            <a:endParaRPr lang="en-US" sz="2400" b="0" strike="noStrike" spc="-1">
              <a:latin typeface="Arial"/>
            </a:endParaRPr>
          </a:p>
          <a:p>
            <a:pPr marL="272880" indent="-268920">
              <a:lnSpc>
                <a:spcPct val="90000"/>
              </a:lnSpc>
              <a:spcBef>
                <a:spcPts val="471"/>
              </a:spcBef>
            </a:pPr>
            <a:r>
              <a:rPr lang="en-US" sz="2400" b="0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 The process used to correct the power-law response phenomena</a:t>
            </a:r>
            <a:endParaRPr lang="en-US" sz="2400" b="0" strike="noStrike" spc="-1">
              <a:latin typeface="Arial"/>
            </a:endParaRPr>
          </a:p>
          <a:p>
            <a:pPr marL="272880" indent="-268920">
              <a:lnSpc>
                <a:spcPct val="90000"/>
              </a:lnSpc>
              <a:spcBef>
                <a:spcPts val="471"/>
              </a:spcBef>
            </a:pPr>
            <a:endParaRPr lang="en-US" sz="2400" b="0" strike="noStrike" spc="-1">
              <a:latin typeface="Arial"/>
            </a:endParaRPr>
          </a:p>
        </p:txBody>
      </p:sp>
      <p:sp>
        <p:nvSpPr>
          <p:cNvPr id="734" name="CustomShape 2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Power Law Transformations (cont…)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CustomShape 1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Power Law Example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736" name="Picture 697"/>
          <p:cNvPicPr/>
          <p:nvPr/>
        </p:nvPicPr>
        <p:blipFill>
          <a:blip r:embed="rId3"/>
          <a:srcRect r="61008" b="50419"/>
          <a:stretch/>
        </p:blipFill>
        <p:spPr>
          <a:xfrm>
            <a:off x="2723040" y="1384200"/>
            <a:ext cx="4603320" cy="6103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CustomShape 1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Power Law Example (cont…)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738" name="Picture 699"/>
          <p:cNvPicPr/>
          <p:nvPr/>
        </p:nvPicPr>
        <p:blipFill>
          <a:blip r:embed="rId3"/>
          <a:srcRect l="39992" r="20450" b="50748"/>
          <a:stretch/>
        </p:blipFill>
        <p:spPr>
          <a:xfrm>
            <a:off x="5264280" y="1437120"/>
            <a:ext cx="4553280" cy="5910120"/>
          </a:xfrm>
          <a:prstGeom prst="rect">
            <a:avLst/>
          </a:prstGeom>
          <a:ln>
            <a:noFill/>
          </a:ln>
        </p:spPr>
      </p:pic>
      <p:sp>
        <p:nvSpPr>
          <p:cNvPr id="739" name="CustomShape 2"/>
          <p:cNvSpPr/>
          <p:nvPr/>
        </p:nvSpPr>
        <p:spPr>
          <a:xfrm>
            <a:off x="1878480" y="1574640"/>
            <a:ext cx="146700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i="1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γ = 0.6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740" name="Picture 701"/>
          <p:cNvPicPr/>
          <p:nvPr/>
        </p:nvPicPr>
        <p:blipFill>
          <a:blip r:embed="rId4"/>
          <a:stretch/>
        </p:blipFill>
        <p:spPr>
          <a:xfrm>
            <a:off x="490680" y="2225520"/>
            <a:ext cx="4532040" cy="4492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CustomShape 1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Power Law Example (cont…)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742" name="CustomShape 2"/>
          <p:cNvSpPr/>
          <p:nvPr/>
        </p:nvSpPr>
        <p:spPr>
          <a:xfrm>
            <a:off x="1878480" y="1574640"/>
            <a:ext cx="146700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i="1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γ = 0.4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743" name="Picture 704"/>
          <p:cNvPicPr/>
          <p:nvPr/>
        </p:nvPicPr>
        <p:blipFill>
          <a:blip r:embed="rId3"/>
          <a:srcRect t="50090" r="60659"/>
          <a:stretch/>
        </p:blipFill>
        <p:spPr>
          <a:xfrm>
            <a:off x="5385960" y="1517760"/>
            <a:ext cx="4472640" cy="5918400"/>
          </a:xfrm>
          <a:prstGeom prst="rect">
            <a:avLst/>
          </a:prstGeom>
          <a:ln>
            <a:noFill/>
          </a:ln>
        </p:spPr>
      </p:pic>
      <p:pic>
        <p:nvPicPr>
          <p:cNvPr id="744" name="Picture 705"/>
          <p:cNvPicPr/>
          <p:nvPr/>
        </p:nvPicPr>
        <p:blipFill>
          <a:blip r:embed="rId4"/>
          <a:stretch/>
        </p:blipFill>
        <p:spPr>
          <a:xfrm>
            <a:off x="307800" y="2309400"/>
            <a:ext cx="4939200" cy="4016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CustomShape 1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Power Law Example (cont…)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746" name="CustomShape 2"/>
          <p:cNvSpPr/>
          <p:nvPr/>
        </p:nvSpPr>
        <p:spPr>
          <a:xfrm>
            <a:off x="1878480" y="1574640"/>
            <a:ext cx="1467000" cy="6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i="1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γ = 0.3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747" name="Picture 708"/>
          <p:cNvPicPr/>
          <p:nvPr/>
        </p:nvPicPr>
        <p:blipFill>
          <a:blip r:embed="rId3"/>
          <a:srcRect l="40272" t="50090" r="20450"/>
          <a:stretch/>
        </p:blipFill>
        <p:spPr>
          <a:xfrm>
            <a:off x="5509800" y="1528920"/>
            <a:ext cx="4472640" cy="5922720"/>
          </a:xfrm>
          <a:prstGeom prst="rect">
            <a:avLst/>
          </a:prstGeom>
          <a:ln>
            <a:noFill/>
          </a:ln>
        </p:spPr>
      </p:pic>
      <p:pic>
        <p:nvPicPr>
          <p:cNvPr id="748" name="Picture 709"/>
          <p:cNvPicPr/>
          <p:nvPr/>
        </p:nvPicPr>
        <p:blipFill>
          <a:blip r:embed="rId4"/>
          <a:stretch/>
        </p:blipFill>
        <p:spPr>
          <a:xfrm>
            <a:off x="209520" y="2239560"/>
            <a:ext cx="5107320" cy="4142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CustomShape 1"/>
          <p:cNvSpPr/>
          <p:nvPr/>
        </p:nvSpPr>
        <p:spPr>
          <a:xfrm>
            <a:off x="960840" y="2948400"/>
            <a:ext cx="8164440" cy="380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4200">
              <a:lnSpc>
                <a:spcPct val="100000"/>
              </a:lnSpc>
              <a:spcBef>
                <a:spcPts val="471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The images to the </a:t>
            </a:r>
            <a:br/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right show a </a:t>
            </a:r>
            <a:br/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magnetic resonance </a:t>
            </a:r>
            <a:br/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(MR) image of a </a:t>
            </a:r>
            <a:br/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fractured human </a:t>
            </a:r>
            <a:br/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spine </a:t>
            </a:r>
            <a:endParaRPr lang="en-US" sz="2400" b="0" strike="noStrike" spc="-1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471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Different curves </a:t>
            </a:r>
            <a:br/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highlight different </a:t>
            </a:r>
            <a:br/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detail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750" name="CustomShape 2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Power Law Example (cont…)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751" name="Picture 712"/>
          <p:cNvPicPr/>
          <p:nvPr/>
        </p:nvPicPr>
        <p:blipFill>
          <a:blip r:embed="rId3"/>
          <a:srcRect r="61008" b="50419"/>
          <a:stretch/>
        </p:blipFill>
        <p:spPr>
          <a:xfrm>
            <a:off x="4885200" y="1476360"/>
            <a:ext cx="1792080" cy="2377080"/>
          </a:xfrm>
          <a:prstGeom prst="rect">
            <a:avLst/>
          </a:prstGeom>
          <a:ln>
            <a:noFill/>
          </a:ln>
        </p:spPr>
      </p:pic>
      <p:pic>
        <p:nvPicPr>
          <p:cNvPr id="752" name="Picture 713"/>
          <p:cNvPicPr/>
          <p:nvPr/>
        </p:nvPicPr>
        <p:blipFill>
          <a:blip r:embed="rId3"/>
          <a:srcRect l="40518" r="20427" b="50743"/>
          <a:stretch/>
        </p:blipFill>
        <p:spPr>
          <a:xfrm>
            <a:off x="7973640" y="1477800"/>
            <a:ext cx="1808640" cy="2377080"/>
          </a:xfrm>
          <a:prstGeom prst="rect">
            <a:avLst/>
          </a:prstGeom>
          <a:ln>
            <a:noFill/>
          </a:ln>
        </p:spPr>
      </p:pic>
      <p:pic>
        <p:nvPicPr>
          <p:cNvPr id="753" name="Picture 714"/>
          <p:cNvPicPr/>
          <p:nvPr/>
        </p:nvPicPr>
        <p:blipFill>
          <a:blip r:embed="rId3"/>
          <a:srcRect t="50112" r="60648"/>
          <a:stretch/>
        </p:blipFill>
        <p:spPr>
          <a:xfrm>
            <a:off x="4881960" y="5154120"/>
            <a:ext cx="1798560" cy="2377080"/>
          </a:xfrm>
          <a:prstGeom prst="rect">
            <a:avLst/>
          </a:prstGeom>
          <a:ln>
            <a:noFill/>
          </a:ln>
        </p:spPr>
      </p:pic>
      <p:pic>
        <p:nvPicPr>
          <p:cNvPr id="754" name="Picture 715"/>
          <p:cNvPicPr/>
          <p:nvPr/>
        </p:nvPicPr>
        <p:blipFill>
          <a:blip r:embed="rId3"/>
          <a:srcRect l="40238" t="50112" r="20427"/>
          <a:stretch/>
        </p:blipFill>
        <p:spPr>
          <a:xfrm>
            <a:off x="7645320" y="4665240"/>
            <a:ext cx="1795320" cy="2377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CustomShape 1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Power Law Example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756" name="Picture 720"/>
          <p:cNvPicPr/>
          <p:nvPr/>
        </p:nvPicPr>
        <p:blipFill>
          <a:blip r:embed="rId3"/>
          <a:srcRect l="20350" r="40189" b="50429"/>
          <a:stretch/>
        </p:blipFill>
        <p:spPr>
          <a:xfrm>
            <a:off x="2120760" y="1498680"/>
            <a:ext cx="5812200" cy="5851800"/>
          </a:xfrm>
          <a:prstGeom prst="rect">
            <a:avLst/>
          </a:prstGeom>
          <a:ln>
            <a:noFill/>
          </a:ln>
        </p:spPr>
      </p:pic>
      <p:sp>
        <p:nvSpPr>
          <p:cNvPr id="757" name="CustomShape 2"/>
          <p:cNvSpPr/>
          <p:nvPr/>
        </p:nvSpPr>
        <p:spPr>
          <a:xfrm>
            <a:off x="330480" y="6517440"/>
            <a:ext cx="1467000" cy="63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i="1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γ = 1.0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CustomShape 1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Power Law Example (cont…)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759" name="Picture 758"/>
          <p:cNvPicPr/>
          <p:nvPr/>
        </p:nvPicPr>
        <p:blipFill>
          <a:blip r:embed="rId2"/>
          <a:stretch/>
        </p:blipFill>
        <p:spPr>
          <a:xfrm>
            <a:off x="2041920" y="1431720"/>
            <a:ext cx="5943600" cy="5974920"/>
          </a:xfrm>
          <a:prstGeom prst="rect">
            <a:avLst/>
          </a:prstGeom>
          <a:ln>
            <a:noFill/>
          </a:ln>
        </p:spPr>
      </p:pic>
      <p:sp>
        <p:nvSpPr>
          <p:cNvPr id="760" name="CustomShape 2"/>
          <p:cNvSpPr/>
          <p:nvPr/>
        </p:nvSpPr>
        <p:spPr>
          <a:xfrm>
            <a:off x="330480" y="6517440"/>
            <a:ext cx="1467000" cy="63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i="1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γ = 3.0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CustomShape 1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Power Law Example (cont…)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762" name="Picture 761"/>
          <p:cNvPicPr/>
          <p:nvPr/>
        </p:nvPicPr>
        <p:blipFill>
          <a:blip r:embed="rId2"/>
          <a:stretch/>
        </p:blipFill>
        <p:spPr>
          <a:xfrm>
            <a:off x="2008800" y="1405080"/>
            <a:ext cx="5943600" cy="5974560"/>
          </a:xfrm>
          <a:prstGeom prst="rect">
            <a:avLst/>
          </a:prstGeom>
          <a:ln>
            <a:noFill/>
          </a:ln>
        </p:spPr>
      </p:pic>
      <p:sp>
        <p:nvSpPr>
          <p:cNvPr id="763" name="CustomShape 2"/>
          <p:cNvSpPr/>
          <p:nvPr/>
        </p:nvSpPr>
        <p:spPr>
          <a:xfrm>
            <a:off x="330480" y="6517440"/>
            <a:ext cx="1467000" cy="63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i="1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γ = 4.0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CustomShape 1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Power Law Example (cont…)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765" name="CustomShape 2"/>
          <p:cNvSpPr/>
          <p:nvPr/>
        </p:nvSpPr>
        <p:spPr>
          <a:xfrm>
            <a:off x="1878480" y="1801440"/>
            <a:ext cx="1467000" cy="63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i="1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γ = 5.0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766" name="Picture 724"/>
          <p:cNvPicPr/>
          <p:nvPr/>
        </p:nvPicPr>
        <p:blipFill>
          <a:blip r:embed="rId3"/>
          <a:stretch/>
        </p:blipFill>
        <p:spPr>
          <a:xfrm>
            <a:off x="84600" y="2548080"/>
            <a:ext cx="4574880" cy="3720600"/>
          </a:xfrm>
          <a:prstGeom prst="rect">
            <a:avLst/>
          </a:prstGeom>
          <a:ln>
            <a:noFill/>
          </a:ln>
        </p:spPr>
      </p:pic>
      <p:pic>
        <p:nvPicPr>
          <p:cNvPr id="767" name="Picture 766"/>
          <p:cNvPicPr/>
          <p:nvPr/>
        </p:nvPicPr>
        <p:blipFill>
          <a:blip r:embed="rId4"/>
          <a:stretch/>
        </p:blipFill>
        <p:spPr>
          <a:xfrm>
            <a:off x="4745880" y="1582560"/>
            <a:ext cx="5129280" cy="5156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960840" y="2759040"/>
            <a:ext cx="8164440" cy="479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71080" indent="-270000" algn="just">
              <a:lnSpc>
                <a:spcPct val="100000"/>
              </a:lnSpc>
              <a:spcBef>
                <a:spcPts val="561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800" b="0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Establishing boundaries of objects and components of regions in an image.</a:t>
            </a:r>
            <a:endParaRPr lang="en-US" sz="2800" b="0" strike="noStrike" spc="-1">
              <a:latin typeface="Arial"/>
            </a:endParaRPr>
          </a:p>
          <a:p>
            <a:pPr marL="271080" indent="-270000" algn="just">
              <a:lnSpc>
                <a:spcPct val="100000"/>
              </a:lnSpc>
              <a:spcBef>
                <a:spcPts val="561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800" b="0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Group the same region by assumption that the pixels being the same color or equal intensity will have the same region</a:t>
            </a:r>
            <a:endParaRPr lang="en-US" sz="2800" b="0" strike="noStrike" spc="-1">
              <a:latin typeface="Arial"/>
            </a:endParaRPr>
          </a:p>
          <a:p>
            <a:pPr marL="271080" indent="-270000" algn="just">
              <a:lnSpc>
                <a:spcPct val="100000"/>
              </a:lnSpc>
              <a:spcBef>
                <a:spcPts val="561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800" b="0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Two pixels may be four neighbors, but they are said to be connected only if they have the same value (gray level)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Connectivity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CustomShape 1"/>
          <p:cNvSpPr/>
          <p:nvPr/>
        </p:nvSpPr>
        <p:spPr>
          <a:xfrm>
            <a:off x="960840" y="2948400"/>
            <a:ext cx="8164440" cy="380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4200">
              <a:lnSpc>
                <a:spcPct val="90000"/>
              </a:lnSpc>
              <a:spcBef>
                <a:spcPts val="471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An aerial photo </a:t>
            </a:r>
            <a:br/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of a runway is </a:t>
            </a:r>
            <a:br/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shown</a:t>
            </a:r>
            <a:endParaRPr lang="en-US" sz="2400" b="0" strike="noStrike" spc="-1">
              <a:latin typeface="Arial"/>
            </a:endParaRPr>
          </a:p>
          <a:p>
            <a:pPr marL="216000" indent="-214200">
              <a:lnSpc>
                <a:spcPct val="90000"/>
              </a:lnSpc>
              <a:spcBef>
                <a:spcPts val="471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This time </a:t>
            </a:r>
            <a:br/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power law </a:t>
            </a:r>
            <a:br/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transforms are </a:t>
            </a:r>
            <a:br/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used to darken </a:t>
            </a:r>
            <a:br/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the image</a:t>
            </a:r>
            <a:endParaRPr lang="en-US" sz="2400" b="0" strike="noStrike" spc="-1">
              <a:latin typeface="Arial"/>
            </a:endParaRPr>
          </a:p>
          <a:p>
            <a:pPr marL="216000" indent="-214200">
              <a:lnSpc>
                <a:spcPct val="90000"/>
              </a:lnSpc>
              <a:spcBef>
                <a:spcPts val="471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Different curves </a:t>
            </a:r>
            <a:br/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highlight </a:t>
            </a:r>
            <a:br/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different detail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769" name="CustomShape 2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Power Law Transformations (cont…)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770" name="Picture 727"/>
          <p:cNvPicPr/>
          <p:nvPr/>
        </p:nvPicPr>
        <p:blipFill>
          <a:blip r:embed="rId3"/>
          <a:srcRect l="20350" r="40189" b="50429"/>
          <a:stretch/>
        </p:blipFill>
        <p:spPr>
          <a:xfrm>
            <a:off x="3730680" y="1374840"/>
            <a:ext cx="2756160" cy="2773080"/>
          </a:xfrm>
          <a:prstGeom prst="rect">
            <a:avLst/>
          </a:prstGeom>
          <a:ln>
            <a:noFill/>
          </a:ln>
        </p:spPr>
      </p:pic>
      <p:pic>
        <p:nvPicPr>
          <p:cNvPr id="771" name="Picture 728"/>
          <p:cNvPicPr/>
          <p:nvPr/>
        </p:nvPicPr>
        <p:blipFill>
          <a:blip r:embed="rId3"/>
          <a:srcRect l="60022" b="50089"/>
          <a:stretch/>
        </p:blipFill>
        <p:spPr>
          <a:xfrm>
            <a:off x="7248600" y="1419120"/>
            <a:ext cx="2791080" cy="2794320"/>
          </a:xfrm>
          <a:prstGeom prst="rect">
            <a:avLst/>
          </a:prstGeom>
          <a:ln>
            <a:noFill/>
          </a:ln>
        </p:spPr>
      </p:pic>
      <p:pic>
        <p:nvPicPr>
          <p:cNvPr id="772" name="Picture 729"/>
          <p:cNvPicPr/>
          <p:nvPr/>
        </p:nvPicPr>
        <p:blipFill>
          <a:blip r:embed="rId3"/>
          <a:srcRect l="20350" t="49777" r="39910"/>
          <a:stretch/>
        </p:blipFill>
        <p:spPr>
          <a:xfrm>
            <a:off x="3753000" y="4797360"/>
            <a:ext cx="2775240" cy="2811240"/>
          </a:xfrm>
          <a:prstGeom prst="rect">
            <a:avLst/>
          </a:prstGeom>
          <a:ln>
            <a:noFill/>
          </a:ln>
        </p:spPr>
      </p:pic>
      <p:pic>
        <p:nvPicPr>
          <p:cNvPr id="773" name="Picture 730"/>
          <p:cNvPicPr/>
          <p:nvPr/>
        </p:nvPicPr>
        <p:blipFill>
          <a:blip r:embed="rId3"/>
          <a:srcRect l="59777" t="49777"/>
          <a:stretch/>
        </p:blipFill>
        <p:spPr>
          <a:xfrm>
            <a:off x="7134120" y="4727520"/>
            <a:ext cx="2810160" cy="2811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CustomShape 1"/>
          <p:cNvSpPr/>
          <p:nvPr/>
        </p:nvSpPr>
        <p:spPr>
          <a:xfrm>
            <a:off x="4398480" y="6889680"/>
            <a:ext cx="1279800" cy="40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E7433F39-4102-4B70-9DB1-19B74B366362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51</a:t>
            </a:fld>
            <a:endParaRPr lang="en-US" sz="1400" b="0" strike="noStrike" spc="-1">
              <a:latin typeface="Arial"/>
            </a:endParaRPr>
          </a:p>
        </p:txBody>
      </p:sp>
      <p:pic>
        <p:nvPicPr>
          <p:cNvPr id="775" name="Picture 735"/>
          <p:cNvPicPr/>
          <p:nvPr/>
        </p:nvPicPr>
        <p:blipFill>
          <a:blip r:embed="rId2"/>
          <a:stretch/>
        </p:blipFill>
        <p:spPr>
          <a:xfrm>
            <a:off x="755640" y="2042640"/>
            <a:ext cx="8564400" cy="5374080"/>
          </a:xfrm>
          <a:prstGeom prst="rect">
            <a:avLst/>
          </a:prstGeom>
          <a:ln>
            <a:noFill/>
          </a:ln>
        </p:spPr>
      </p:pic>
      <p:sp>
        <p:nvSpPr>
          <p:cNvPr id="776" name="CustomShape 2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Power Law Transformations (cont…)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Picture 737"/>
          <p:cNvPicPr/>
          <p:nvPr/>
        </p:nvPicPr>
        <p:blipFill>
          <a:blip r:embed="rId2"/>
          <a:stretch/>
        </p:blipFill>
        <p:spPr>
          <a:xfrm>
            <a:off x="327600" y="1828800"/>
            <a:ext cx="9424440" cy="5727960"/>
          </a:xfrm>
          <a:prstGeom prst="rect">
            <a:avLst/>
          </a:prstGeom>
          <a:ln>
            <a:noFill/>
          </a:ln>
        </p:spPr>
      </p:pic>
      <p:sp>
        <p:nvSpPr>
          <p:cNvPr id="778" name="CustomShape 1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Gamma Correction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779" name="CustomShape 2"/>
          <p:cNvSpPr/>
          <p:nvPr/>
        </p:nvSpPr>
        <p:spPr>
          <a:xfrm>
            <a:off x="581040" y="1450800"/>
            <a:ext cx="920016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Problem: CRT display devices do  not respond linearly  to different  intensities 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CustomShape 1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More Contrast Issues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781" name="Picture 741"/>
          <p:cNvPicPr/>
          <p:nvPr/>
        </p:nvPicPr>
        <p:blipFill>
          <a:blip r:embed="rId2"/>
          <a:stretch/>
        </p:blipFill>
        <p:spPr>
          <a:xfrm>
            <a:off x="460440" y="2889360"/>
            <a:ext cx="9518760" cy="2708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CustomShape 1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More Contrast Issues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783" name="Picture 782"/>
          <p:cNvPicPr/>
          <p:nvPr/>
        </p:nvPicPr>
        <p:blipFill>
          <a:blip r:embed="rId2"/>
          <a:stretch/>
        </p:blipFill>
        <p:spPr>
          <a:xfrm>
            <a:off x="100080" y="1446840"/>
            <a:ext cx="3091680" cy="4516920"/>
          </a:xfrm>
          <a:prstGeom prst="rect">
            <a:avLst/>
          </a:prstGeom>
          <a:ln>
            <a:noFill/>
          </a:ln>
        </p:spPr>
      </p:pic>
      <p:pic>
        <p:nvPicPr>
          <p:cNvPr id="784" name="Picture 783"/>
          <p:cNvPicPr/>
          <p:nvPr/>
        </p:nvPicPr>
        <p:blipFill>
          <a:blip r:embed="rId3"/>
          <a:stretch/>
        </p:blipFill>
        <p:spPr>
          <a:xfrm>
            <a:off x="3466080" y="1442160"/>
            <a:ext cx="3127680" cy="4525920"/>
          </a:xfrm>
          <a:prstGeom prst="rect">
            <a:avLst/>
          </a:prstGeom>
          <a:ln>
            <a:noFill/>
          </a:ln>
        </p:spPr>
      </p:pic>
      <p:pic>
        <p:nvPicPr>
          <p:cNvPr id="785" name="Picture 784"/>
          <p:cNvPicPr/>
          <p:nvPr/>
        </p:nvPicPr>
        <p:blipFill>
          <a:blip r:embed="rId4"/>
          <a:stretch/>
        </p:blipFill>
        <p:spPr>
          <a:xfrm>
            <a:off x="6824880" y="1488240"/>
            <a:ext cx="3145320" cy="4479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CustomShape 1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Piecewise Linear Transformation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787" name="CustomShape 2"/>
          <p:cNvSpPr/>
          <p:nvPr/>
        </p:nvSpPr>
        <p:spPr>
          <a:xfrm>
            <a:off x="4374000" y="5017680"/>
            <a:ext cx="2013120" cy="20131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8" name="CustomShape 3"/>
          <p:cNvSpPr/>
          <p:nvPr/>
        </p:nvSpPr>
        <p:spPr>
          <a:xfrm>
            <a:off x="960840" y="2082960"/>
            <a:ext cx="8164440" cy="513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72880" indent="-268920">
              <a:lnSpc>
                <a:spcPct val="100000"/>
              </a:lnSpc>
              <a:spcBef>
                <a:spcPts val="561"/>
              </a:spcBef>
            </a:pPr>
            <a:r>
              <a:rPr lang="en-US" sz="2800" b="0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Contrast Stretching</a:t>
            </a:r>
            <a:endParaRPr lang="en-US" sz="2800" b="0" strike="noStrike" spc="-1">
              <a:latin typeface="Arial"/>
            </a:endParaRPr>
          </a:p>
          <a:p>
            <a:pPr marL="272880" indent="-268920">
              <a:lnSpc>
                <a:spcPct val="100000"/>
              </a:lnSpc>
              <a:spcBef>
                <a:spcPts val="561"/>
              </a:spcBef>
            </a:pPr>
            <a:r>
              <a:rPr lang="en-US" sz="2800" b="0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Goal:</a:t>
            </a:r>
            <a:r>
              <a:rPr lang="en-US" sz="2800" b="0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 </a:t>
            </a:r>
            <a:endParaRPr lang="en-US" sz="2800" b="0" strike="noStrike" spc="-1">
              <a:latin typeface="Arial"/>
            </a:endParaRPr>
          </a:p>
          <a:p>
            <a:pPr marL="576000" lvl="1" indent="-270000">
              <a:lnSpc>
                <a:spcPct val="100000"/>
              </a:lnSpc>
              <a:spcBef>
                <a:spcPts val="471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400" b="0" i="1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Increase the dynamic range of the gray levels for low contrast images</a:t>
            </a:r>
            <a:endParaRPr lang="en-US" sz="2400" b="0" strike="noStrike" spc="-1">
              <a:latin typeface="Arial"/>
            </a:endParaRPr>
          </a:p>
          <a:p>
            <a:pPr marL="272880" indent="-268920">
              <a:lnSpc>
                <a:spcPct val="100000"/>
              </a:lnSpc>
              <a:spcBef>
                <a:spcPts val="561"/>
              </a:spcBef>
            </a:pPr>
            <a:endParaRPr lang="en-US" sz="2400" b="0" strike="noStrike" spc="-1">
              <a:latin typeface="Arial"/>
            </a:endParaRPr>
          </a:p>
          <a:p>
            <a:pPr marL="272880" indent="-268920">
              <a:lnSpc>
                <a:spcPct val="100000"/>
              </a:lnSpc>
              <a:spcBef>
                <a:spcPts val="561"/>
              </a:spcBef>
            </a:pPr>
            <a:r>
              <a:rPr lang="en-US" sz="2800" b="0" strike="noStrike" spc="-1">
                <a:solidFill>
                  <a:srgbClr val="4584D3"/>
                </a:solidFill>
                <a:latin typeface="Times New Roman"/>
                <a:ea typeface="ＭＳ Ｐゴシック"/>
              </a:rPr>
              <a:t>Low-contrast images can result from</a:t>
            </a:r>
            <a:endParaRPr lang="en-US" sz="2800" b="0" strike="noStrike" spc="-1">
              <a:latin typeface="Arial"/>
            </a:endParaRPr>
          </a:p>
          <a:p>
            <a:pPr marL="576000" indent="-268200">
              <a:lnSpc>
                <a:spcPct val="100000"/>
              </a:lnSpc>
              <a:spcBef>
                <a:spcPts val="471"/>
              </a:spcBef>
            </a:pPr>
            <a:r>
              <a:rPr lang="en-US" sz="2400" b="0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–</a:t>
            </a:r>
            <a:r>
              <a:rPr lang="en-US" sz="2400" b="0" i="1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poor illumination</a:t>
            </a:r>
            <a:endParaRPr lang="en-US" sz="2400" b="0" strike="noStrike" spc="-1">
              <a:latin typeface="Arial"/>
            </a:endParaRPr>
          </a:p>
          <a:p>
            <a:pPr marL="576000" indent="-268200">
              <a:lnSpc>
                <a:spcPct val="100000"/>
              </a:lnSpc>
              <a:spcBef>
                <a:spcPts val="471"/>
              </a:spcBef>
            </a:pPr>
            <a:r>
              <a:rPr lang="en-US" sz="2400" b="0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–</a:t>
            </a:r>
            <a:r>
              <a:rPr lang="en-US" sz="2400" b="0" i="1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lack of dynamic range in the imaging sensor</a:t>
            </a:r>
            <a:endParaRPr lang="en-US" sz="2400" b="0" strike="noStrike" spc="-1">
              <a:latin typeface="Arial"/>
            </a:endParaRPr>
          </a:p>
          <a:p>
            <a:pPr marL="576000" indent="-268200">
              <a:lnSpc>
                <a:spcPct val="100000"/>
              </a:lnSpc>
              <a:spcBef>
                <a:spcPts val="471"/>
              </a:spcBef>
            </a:pPr>
            <a:r>
              <a:rPr lang="en-US" sz="2400" b="0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–</a:t>
            </a:r>
            <a:r>
              <a:rPr lang="en-US" sz="2400" b="0" i="1" strike="noStrike" spc="-1">
                <a:solidFill>
                  <a:srgbClr val="073E87"/>
                </a:solidFill>
                <a:latin typeface="Times New Roman"/>
                <a:ea typeface="ＭＳ Ｐゴシック"/>
              </a:rPr>
              <a:t>wrong setting of a lens aperture during image acquisition</a:t>
            </a:r>
            <a:endParaRPr lang="en-US" sz="2400" b="0" strike="noStrike" spc="-1">
              <a:latin typeface="Arial"/>
            </a:endParaRPr>
          </a:p>
          <a:p>
            <a:pPr marL="576000" indent="-268200">
              <a:lnSpc>
                <a:spcPct val="100000"/>
              </a:lnSpc>
              <a:spcBef>
                <a:spcPts val="471"/>
              </a:spcBef>
            </a:pP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CustomShape 1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Contrast Stretching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790" name="Picture 746"/>
          <p:cNvPicPr/>
          <p:nvPr/>
        </p:nvPicPr>
        <p:blipFill>
          <a:blip r:embed="rId2"/>
          <a:stretch/>
        </p:blipFill>
        <p:spPr>
          <a:xfrm>
            <a:off x="-371520" y="1871280"/>
            <a:ext cx="11311560" cy="5269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CustomShape 1"/>
          <p:cNvSpPr/>
          <p:nvPr/>
        </p:nvSpPr>
        <p:spPr>
          <a:xfrm>
            <a:off x="4398480" y="6889680"/>
            <a:ext cx="1279800" cy="40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ED92218B-4CF5-4B90-A82C-ED08E84CDA2B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57</a:t>
            </a:fld>
            <a:endParaRPr lang="en-US" sz="1400" b="0" strike="noStrike" spc="-1">
              <a:latin typeface="Arial"/>
            </a:endParaRPr>
          </a:p>
        </p:txBody>
      </p:sp>
      <p:pic>
        <p:nvPicPr>
          <p:cNvPr id="792" name="Picture 748"/>
          <p:cNvPicPr/>
          <p:nvPr/>
        </p:nvPicPr>
        <p:blipFill>
          <a:blip r:embed="rId2"/>
          <a:stretch/>
        </p:blipFill>
        <p:spPr>
          <a:xfrm>
            <a:off x="6080040" y="2293560"/>
            <a:ext cx="3861000" cy="2937240"/>
          </a:xfrm>
          <a:prstGeom prst="rect">
            <a:avLst/>
          </a:prstGeom>
          <a:ln>
            <a:noFill/>
          </a:ln>
        </p:spPr>
      </p:pic>
      <p:pic>
        <p:nvPicPr>
          <p:cNvPr id="793" name="Picture 749"/>
          <p:cNvPicPr/>
          <p:nvPr/>
        </p:nvPicPr>
        <p:blipFill>
          <a:blip r:embed="rId3"/>
          <a:stretch/>
        </p:blipFill>
        <p:spPr>
          <a:xfrm>
            <a:off x="149400" y="2814480"/>
            <a:ext cx="5960880" cy="1762920"/>
          </a:xfrm>
          <a:prstGeom prst="rect">
            <a:avLst/>
          </a:prstGeom>
          <a:ln>
            <a:noFill/>
          </a:ln>
        </p:spPr>
      </p:pic>
      <p:pic>
        <p:nvPicPr>
          <p:cNvPr id="794" name="Picture 750"/>
          <p:cNvPicPr/>
          <p:nvPr/>
        </p:nvPicPr>
        <p:blipFill>
          <a:blip r:embed="rId4"/>
          <a:stretch/>
        </p:blipFill>
        <p:spPr>
          <a:xfrm>
            <a:off x="806400" y="5269320"/>
            <a:ext cx="7390440" cy="2013120"/>
          </a:xfrm>
          <a:prstGeom prst="rect">
            <a:avLst/>
          </a:prstGeom>
          <a:ln>
            <a:noFill/>
          </a:ln>
        </p:spPr>
      </p:pic>
      <p:sp>
        <p:nvSpPr>
          <p:cNvPr id="795" name="CustomShape 2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Contrast Stretching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6" name="Group 1"/>
          <p:cNvGrpSpPr/>
          <p:nvPr/>
        </p:nvGrpSpPr>
        <p:grpSpPr>
          <a:xfrm>
            <a:off x="6607080" y="2109960"/>
            <a:ext cx="3000240" cy="2575080"/>
            <a:chOff x="6607080" y="2109960"/>
            <a:chExt cx="3000240" cy="2575080"/>
          </a:xfrm>
        </p:grpSpPr>
        <p:pic>
          <p:nvPicPr>
            <p:cNvPr id="797" name="Picture 753"/>
            <p:cNvPicPr/>
            <p:nvPr/>
          </p:nvPicPr>
          <p:blipFill>
            <a:blip r:embed="rId3"/>
            <a:srcRect l="38230" r="19502" b="49071"/>
            <a:stretch/>
          </p:blipFill>
          <p:spPr>
            <a:xfrm>
              <a:off x="6686640" y="2109960"/>
              <a:ext cx="2920680" cy="2575080"/>
            </a:xfrm>
            <a:prstGeom prst="rect">
              <a:avLst/>
            </a:prstGeom>
            <a:ln>
              <a:noFill/>
            </a:ln>
          </p:spPr>
        </p:pic>
        <p:sp>
          <p:nvSpPr>
            <p:cNvPr id="798" name="CustomShape 2"/>
            <p:cNvSpPr/>
            <p:nvPr/>
          </p:nvSpPr>
          <p:spPr>
            <a:xfrm>
              <a:off x="6607080" y="4308480"/>
              <a:ext cx="282600" cy="3196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799" name="CustomShape 3"/>
          <p:cNvSpPr/>
          <p:nvPr/>
        </p:nvSpPr>
        <p:spPr>
          <a:xfrm>
            <a:off x="528480" y="2281680"/>
            <a:ext cx="8163720" cy="380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4200">
              <a:lnSpc>
                <a:spcPct val="100000"/>
              </a:lnSpc>
              <a:spcBef>
                <a:spcPts val="471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Highlights a specific range of grey levels</a:t>
            </a:r>
            <a:endParaRPr lang="en-US" sz="2400" b="0" strike="noStrike" spc="-1">
              <a:latin typeface="Arial"/>
            </a:endParaRPr>
          </a:p>
          <a:p>
            <a:pPr marL="576000" lvl="1" indent="-270000">
              <a:lnSpc>
                <a:spcPct val="100000"/>
              </a:lnSpc>
              <a:spcBef>
                <a:spcPts val="434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200" b="0" strike="noStrike" spc="-1">
                <a:solidFill>
                  <a:srgbClr val="073E87"/>
                </a:solidFill>
                <a:latin typeface="Arial"/>
                <a:ea typeface="DejaVu Sans"/>
              </a:rPr>
              <a:t>Similar to thresholding</a:t>
            </a:r>
            <a:endParaRPr lang="en-US" sz="2200" b="0" strike="noStrike" spc="-1">
              <a:latin typeface="Arial"/>
            </a:endParaRPr>
          </a:p>
          <a:p>
            <a:pPr marL="576000" lvl="1" indent="-270000">
              <a:lnSpc>
                <a:spcPct val="100000"/>
              </a:lnSpc>
              <a:spcBef>
                <a:spcPts val="434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200" b="0" strike="noStrike" spc="-1">
                <a:solidFill>
                  <a:srgbClr val="073E87"/>
                </a:solidFill>
                <a:latin typeface="Arial"/>
                <a:ea typeface="DejaVu Sans"/>
              </a:rPr>
              <a:t>Other levels can be </a:t>
            </a:r>
            <a:br/>
            <a:r>
              <a:rPr lang="en-US" sz="2200" b="0" strike="noStrike" spc="-1">
                <a:solidFill>
                  <a:srgbClr val="073E87"/>
                </a:solidFill>
                <a:latin typeface="Arial"/>
                <a:ea typeface="DejaVu Sans"/>
              </a:rPr>
              <a:t>suppressed or maintained</a:t>
            </a:r>
            <a:endParaRPr lang="en-US" sz="2200" b="0" strike="noStrike" spc="-1">
              <a:latin typeface="Arial"/>
            </a:endParaRPr>
          </a:p>
          <a:p>
            <a:pPr marL="576000" lvl="1" indent="-270000">
              <a:lnSpc>
                <a:spcPct val="100000"/>
              </a:lnSpc>
              <a:spcBef>
                <a:spcPts val="434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200" b="0" strike="noStrike" spc="-1">
                <a:solidFill>
                  <a:srgbClr val="073E87"/>
                </a:solidFill>
                <a:latin typeface="Arial"/>
                <a:ea typeface="DejaVu Sans"/>
              </a:rPr>
              <a:t>Useful for highlighting features</a:t>
            </a:r>
            <a:br/>
            <a:r>
              <a:rPr lang="en-US" sz="2200" b="0" strike="noStrike" spc="-1">
                <a:solidFill>
                  <a:srgbClr val="073E87"/>
                </a:solidFill>
                <a:latin typeface="Arial"/>
                <a:ea typeface="DejaVu Sans"/>
              </a:rPr>
              <a:t>in an image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800" name="CustomShape 4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Gray Level Slicing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801" name="Picture 757"/>
          <p:cNvPicPr/>
          <p:nvPr/>
        </p:nvPicPr>
        <p:blipFill>
          <a:blip r:embed="rId3"/>
          <a:srcRect r="55898" b="47614"/>
          <a:stretch/>
        </p:blipFill>
        <p:spPr>
          <a:xfrm>
            <a:off x="3543480" y="4952880"/>
            <a:ext cx="3049560" cy="2649960"/>
          </a:xfrm>
          <a:prstGeom prst="rect">
            <a:avLst/>
          </a:prstGeom>
          <a:ln>
            <a:noFill/>
          </a:ln>
        </p:spPr>
      </p:pic>
      <p:pic>
        <p:nvPicPr>
          <p:cNvPr id="802" name="Picture 758"/>
          <p:cNvPicPr/>
          <p:nvPr/>
        </p:nvPicPr>
        <p:blipFill>
          <a:blip r:embed="rId3"/>
          <a:srcRect l="4679" t="53319" r="61621"/>
          <a:stretch/>
        </p:blipFill>
        <p:spPr>
          <a:xfrm>
            <a:off x="536400" y="5149800"/>
            <a:ext cx="2330640" cy="2361240"/>
          </a:xfrm>
          <a:prstGeom prst="rect">
            <a:avLst/>
          </a:prstGeom>
          <a:ln>
            <a:noFill/>
          </a:ln>
        </p:spPr>
      </p:pic>
      <p:pic>
        <p:nvPicPr>
          <p:cNvPr id="803" name="Picture 759"/>
          <p:cNvPicPr/>
          <p:nvPr/>
        </p:nvPicPr>
        <p:blipFill>
          <a:blip r:embed="rId3"/>
          <a:srcRect l="43942" t="53664" r="21848"/>
          <a:stretch/>
        </p:blipFill>
        <p:spPr>
          <a:xfrm>
            <a:off x="7268760" y="5167800"/>
            <a:ext cx="2365560" cy="2343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CustomShape 1"/>
          <p:cNvSpPr/>
          <p:nvPr/>
        </p:nvSpPr>
        <p:spPr>
          <a:xfrm>
            <a:off x="960840" y="2365200"/>
            <a:ext cx="8164440" cy="380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4200">
              <a:lnSpc>
                <a:spcPct val="100000"/>
              </a:lnSpc>
              <a:spcBef>
                <a:spcPts val="471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Often by isolating particular bits of the pixel values in an image we can highlight interesting aspects of that image</a:t>
            </a:r>
            <a:endParaRPr lang="en-US" sz="2400" b="0" strike="noStrike" spc="-1">
              <a:latin typeface="Arial"/>
            </a:endParaRPr>
          </a:p>
          <a:p>
            <a:pPr marL="576000" lvl="1" indent="-270000">
              <a:lnSpc>
                <a:spcPct val="100000"/>
              </a:lnSpc>
              <a:spcBef>
                <a:spcPts val="434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200" b="0" strike="noStrike" spc="-1">
                <a:solidFill>
                  <a:srgbClr val="073E87"/>
                </a:solidFill>
                <a:latin typeface="Arial"/>
                <a:ea typeface="DejaVu Sans"/>
              </a:rPr>
              <a:t>Higher-order bits usually contain most of the significant visual information</a:t>
            </a:r>
            <a:endParaRPr lang="en-US" sz="2200" b="0" strike="noStrike" spc="-1">
              <a:latin typeface="Arial"/>
            </a:endParaRPr>
          </a:p>
          <a:p>
            <a:pPr marL="576000" lvl="1" indent="-270000">
              <a:lnSpc>
                <a:spcPct val="100000"/>
              </a:lnSpc>
              <a:spcBef>
                <a:spcPts val="434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200" b="0" strike="noStrike" spc="-1">
                <a:solidFill>
                  <a:srgbClr val="073E87"/>
                </a:solidFill>
                <a:latin typeface="Arial"/>
                <a:ea typeface="DejaVu Sans"/>
              </a:rPr>
              <a:t>Lower-order bits contain</a:t>
            </a:r>
            <a:br/>
            <a:r>
              <a:rPr lang="en-US" sz="2200" b="0" strike="noStrike" spc="-1">
                <a:solidFill>
                  <a:srgbClr val="073E87"/>
                </a:solidFill>
                <a:latin typeface="Arial"/>
                <a:ea typeface="DejaVu Sans"/>
              </a:rPr>
              <a:t>subtle details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805" name="CustomShape 2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Bit Plane Slicing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806" name="Picture 764"/>
          <p:cNvPicPr/>
          <p:nvPr/>
        </p:nvPicPr>
        <p:blipFill>
          <a:blip r:embed="rId3"/>
          <a:srcRect r="24948"/>
          <a:stretch/>
        </p:blipFill>
        <p:spPr>
          <a:xfrm>
            <a:off x="711360" y="5361480"/>
            <a:ext cx="4978440" cy="2022120"/>
          </a:xfrm>
          <a:prstGeom prst="rect">
            <a:avLst/>
          </a:prstGeom>
          <a:ln>
            <a:noFill/>
          </a:ln>
        </p:spPr>
      </p:pic>
      <p:pic>
        <p:nvPicPr>
          <p:cNvPr id="807" name="Picture 765"/>
          <p:cNvPicPr/>
          <p:nvPr/>
        </p:nvPicPr>
        <p:blipFill>
          <a:blip r:embed="rId4"/>
          <a:srcRect l="19269" r="19247" b="13074"/>
          <a:stretch/>
        </p:blipFill>
        <p:spPr>
          <a:xfrm>
            <a:off x="5854680" y="4173120"/>
            <a:ext cx="3446280" cy="334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3443760" y="6886440"/>
            <a:ext cx="3189240" cy="50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B791EF4A-25CD-4DB3-AB2F-FD1A42250B99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6</a:t>
            </a:fld>
            <a:endParaRPr lang="en-US" sz="1400" b="0" strike="noStrike" spc="-1">
              <a:latin typeface="Arial"/>
            </a:endParaRPr>
          </a:p>
        </p:txBody>
      </p:sp>
      <p:pic>
        <p:nvPicPr>
          <p:cNvPr id="175" name="Picture 135"/>
          <p:cNvPicPr/>
          <p:nvPr/>
        </p:nvPicPr>
        <p:blipFill>
          <a:blip r:embed="rId2"/>
          <a:stretch/>
        </p:blipFill>
        <p:spPr>
          <a:xfrm>
            <a:off x="0" y="999000"/>
            <a:ext cx="10077480" cy="6535440"/>
          </a:xfrm>
          <a:prstGeom prst="rect">
            <a:avLst/>
          </a:prstGeom>
          <a:ln>
            <a:noFill/>
          </a:ln>
        </p:spPr>
      </p:pic>
      <p:sp>
        <p:nvSpPr>
          <p:cNvPr id="176" name="CustomShape 2"/>
          <p:cNvSpPr/>
          <p:nvPr/>
        </p:nvSpPr>
        <p:spPr>
          <a:xfrm>
            <a:off x="503640" y="-21384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Basic Relationship b/w Pixels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CustomShape 1"/>
          <p:cNvSpPr/>
          <p:nvPr/>
        </p:nvSpPr>
        <p:spPr>
          <a:xfrm>
            <a:off x="960840" y="2948400"/>
            <a:ext cx="8164440" cy="380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9" name="CustomShape 2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Bit Plane Slicing (cont…)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810" name="Picture 768"/>
          <p:cNvPicPr/>
          <p:nvPr/>
        </p:nvPicPr>
        <p:blipFill>
          <a:blip r:embed="rId3"/>
          <a:srcRect b="7927"/>
          <a:stretch/>
        </p:blipFill>
        <p:spPr>
          <a:xfrm>
            <a:off x="2003400" y="1463760"/>
            <a:ext cx="6291000" cy="6077160"/>
          </a:xfrm>
          <a:prstGeom prst="rect">
            <a:avLst/>
          </a:prstGeom>
          <a:ln>
            <a:noFill/>
          </a:ln>
        </p:spPr>
      </p:pic>
      <p:sp>
        <p:nvSpPr>
          <p:cNvPr id="811" name="CustomShape 3"/>
          <p:cNvSpPr/>
          <p:nvPr/>
        </p:nvSpPr>
        <p:spPr>
          <a:xfrm>
            <a:off x="1601640" y="2258640"/>
            <a:ext cx="142956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800" b="1" strike="noStrike" spc="-1">
                <a:solidFill>
                  <a:srgbClr val="0033CC"/>
                </a:solidFill>
                <a:latin typeface="Arial"/>
                <a:ea typeface="DejaVu Sans"/>
              </a:rPr>
              <a:t>[</a:t>
            </a:r>
            <a:r>
              <a:rPr lang="en-US" sz="1800" b="0" strike="noStrike" spc="-1">
                <a:solidFill>
                  <a:srgbClr val="0033CC"/>
                </a:solidFill>
                <a:latin typeface="Courier New"/>
                <a:ea typeface="ＭＳ Ｐゴシック"/>
              </a:rPr>
              <a:t>10000000</a:t>
            </a:r>
            <a:r>
              <a:rPr lang="en-US" sz="1800" b="1" strike="noStrike" spc="-1">
                <a:solidFill>
                  <a:srgbClr val="0033CC"/>
                </a:solidFill>
                <a:latin typeface="Arial"/>
                <a:ea typeface="DejaVu Sans"/>
              </a:rPr>
              <a:t>]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12" name="CustomShape 4"/>
          <p:cNvSpPr/>
          <p:nvPr/>
        </p:nvSpPr>
        <p:spPr>
          <a:xfrm>
            <a:off x="7191360" y="2333520"/>
            <a:ext cx="14288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800" b="1" strike="noStrike" spc="-1">
                <a:solidFill>
                  <a:srgbClr val="0033CC"/>
                </a:solidFill>
                <a:latin typeface="Arial"/>
                <a:ea typeface="DejaVu Sans"/>
              </a:rPr>
              <a:t>[</a:t>
            </a:r>
            <a:r>
              <a:rPr lang="en-US" sz="1800" b="0" strike="noStrike" spc="-1">
                <a:solidFill>
                  <a:srgbClr val="0033CC"/>
                </a:solidFill>
                <a:latin typeface="Courier New"/>
                <a:ea typeface="ＭＳ Ｐゴシック"/>
              </a:rPr>
              <a:t>01000000</a:t>
            </a:r>
            <a:r>
              <a:rPr lang="en-US" sz="1800" b="1" strike="noStrike" spc="-1">
                <a:solidFill>
                  <a:srgbClr val="0033CC"/>
                </a:solidFill>
                <a:latin typeface="Arial"/>
                <a:ea typeface="DejaVu Sans"/>
              </a:rPr>
              <a:t>]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13" name="CustomShape 5"/>
          <p:cNvSpPr/>
          <p:nvPr/>
        </p:nvSpPr>
        <p:spPr>
          <a:xfrm>
            <a:off x="617400" y="4299120"/>
            <a:ext cx="142956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800" b="1" strike="noStrike" spc="-1">
                <a:solidFill>
                  <a:srgbClr val="0033CC"/>
                </a:solidFill>
                <a:latin typeface="Arial"/>
                <a:ea typeface="DejaVu Sans"/>
              </a:rPr>
              <a:t>[</a:t>
            </a:r>
            <a:r>
              <a:rPr lang="en-US" sz="1800" b="0" strike="noStrike" spc="-1">
                <a:solidFill>
                  <a:srgbClr val="0033CC"/>
                </a:solidFill>
                <a:latin typeface="Courier New"/>
                <a:ea typeface="ＭＳ Ｐゴシック"/>
              </a:rPr>
              <a:t>00100000</a:t>
            </a:r>
            <a:r>
              <a:rPr lang="en-US" sz="1800" b="1" strike="noStrike" spc="-1">
                <a:solidFill>
                  <a:srgbClr val="0033CC"/>
                </a:solidFill>
                <a:latin typeface="Arial"/>
                <a:ea typeface="DejaVu Sans"/>
              </a:rPr>
              <a:t>]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14" name="CustomShape 6"/>
          <p:cNvSpPr/>
          <p:nvPr/>
        </p:nvSpPr>
        <p:spPr>
          <a:xfrm>
            <a:off x="8217000" y="4321080"/>
            <a:ext cx="14288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800" b="1" strike="noStrike" spc="-1">
                <a:solidFill>
                  <a:srgbClr val="0033CC"/>
                </a:solidFill>
                <a:latin typeface="Arial"/>
                <a:ea typeface="DejaVu Sans"/>
              </a:rPr>
              <a:t>[</a:t>
            </a:r>
            <a:r>
              <a:rPr lang="en-US" sz="1800" b="0" strike="noStrike" spc="-1">
                <a:solidFill>
                  <a:srgbClr val="0033CC"/>
                </a:solidFill>
                <a:latin typeface="Courier New"/>
                <a:ea typeface="ＭＳ Ｐゴシック"/>
              </a:rPr>
              <a:t>00001000</a:t>
            </a:r>
            <a:r>
              <a:rPr lang="en-US" sz="1800" b="1" strike="noStrike" spc="-1">
                <a:solidFill>
                  <a:srgbClr val="0033CC"/>
                </a:solidFill>
                <a:latin typeface="Arial"/>
                <a:ea typeface="DejaVu Sans"/>
              </a:rPr>
              <a:t>]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15" name="CustomShape 7"/>
          <p:cNvSpPr/>
          <p:nvPr/>
        </p:nvSpPr>
        <p:spPr>
          <a:xfrm>
            <a:off x="606600" y="6321600"/>
            <a:ext cx="14288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800" b="1" strike="noStrike" spc="-1">
                <a:solidFill>
                  <a:srgbClr val="0033CC"/>
                </a:solidFill>
                <a:latin typeface="Arial"/>
                <a:ea typeface="DejaVu Sans"/>
              </a:rPr>
              <a:t>[</a:t>
            </a:r>
            <a:r>
              <a:rPr lang="en-US" sz="1800" b="0" strike="noStrike" spc="-1">
                <a:solidFill>
                  <a:srgbClr val="0033CC"/>
                </a:solidFill>
                <a:latin typeface="Courier New"/>
                <a:ea typeface="ＭＳ Ｐゴシック"/>
              </a:rPr>
              <a:t>00000100</a:t>
            </a:r>
            <a:r>
              <a:rPr lang="en-US" sz="1800" b="1" strike="noStrike" spc="-1">
                <a:solidFill>
                  <a:srgbClr val="0033CC"/>
                </a:solidFill>
                <a:latin typeface="Arial"/>
                <a:ea typeface="DejaVu Sans"/>
              </a:rPr>
              <a:t>]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16" name="CustomShape 8"/>
          <p:cNvSpPr/>
          <p:nvPr/>
        </p:nvSpPr>
        <p:spPr>
          <a:xfrm>
            <a:off x="8222040" y="6345720"/>
            <a:ext cx="14284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800" b="1" strike="noStrike" spc="-1">
                <a:solidFill>
                  <a:srgbClr val="0033CC"/>
                </a:solidFill>
                <a:latin typeface="Arial"/>
                <a:ea typeface="DejaVu Sans"/>
              </a:rPr>
              <a:t>[</a:t>
            </a:r>
            <a:r>
              <a:rPr lang="en-US" sz="1800" b="0" strike="noStrike" spc="-1">
                <a:solidFill>
                  <a:srgbClr val="0033CC"/>
                </a:solidFill>
                <a:latin typeface="Courier New"/>
                <a:ea typeface="ＭＳ Ｐゴシック"/>
              </a:rPr>
              <a:t>00000001</a:t>
            </a:r>
            <a:r>
              <a:rPr lang="en-US" sz="1800" b="1" strike="noStrike" spc="-1">
                <a:solidFill>
                  <a:srgbClr val="0033CC"/>
                </a:solidFill>
                <a:latin typeface="Arial"/>
                <a:ea typeface="DejaVu Sans"/>
              </a:rPr>
              <a:t>]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CustomShape 1"/>
          <p:cNvSpPr/>
          <p:nvPr/>
        </p:nvSpPr>
        <p:spPr>
          <a:xfrm>
            <a:off x="960840" y="2948400"/>
            <a:ext cx="8164440" cy="380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8" name="CustomShape 2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Bit Plane Slicing (cont…)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819" name="Picture 786"/>
          <p:cNvPicPr/>
          <p:nvPr/>
        </p:nvPicPr>
        <p:blipFill>
          <a:blip r:embed="rId3"/>
          <a:stretch/>
        </p:blipFill>
        <p:spPr>
          <a:xfrm>
            <a:off x="0" y="1469880"/>
            <a:ext cx="10106280" cy="6087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CustomShape 1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Bit Plane Slicing (cont…)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821" name="Picture 788"/>
          <p:cNvPicPr/>
          <p:nvPr/>
        </p:nvPicPr>
        <p:blipFill>
          <a:blip r:embed="rId3"/>
          <a:srcRect r="66990" b="75872"/>
          <a:stretch/>
        </p:blipFill>
        <p:spPr>
          <a:xfrm>
            <a:off x="581040" y="2309400"/>
            <a:ext cx="9308160" cy="4098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CustomShape 1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Bit Plane Slicing (cont…)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823" name="Picture 790"/>
          <p:cNvPicPr/>
          <p:nvPr/>
        </p:nvPicPr>
        <p:blipFill>
          <a:blip r:embed="rId3"/>
          <a:srcRect l="33081" r="33599" b="75872"/>
          <a:stretch/>
        </p:blipFill>
        <p:spPr>
          <a:xfrm>
            <a:off x="480600" y="2281680"/>
            <a:ext cx="9393840" cy="4098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CustomShape 1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Bit Plane Slicing (cont…)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825" name="Picture 792"/>
          <p:cNvPicPr/>
          <p:nvPr/>
        </p:nvPicPr>
        <p:blipFill>
          <a:blip r:embed="rId3"/>
          <a:srcRect l="66219" r="741" b="75872"/>
          <a:stretch/>
        </p:blipFill>
        <p:spPr>
          <a:xfrm>
            <a:off x="595800" y="2281680"/>
            <a:ext cx="9313560" cy="4098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CustomShape 1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Bit Plane Slicing (cont…)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827" name="Picture 794"/>
          <p:cNvPicPr/>
          <p:nvPr/>
        </p:nvPicPr>
        <p:blipFill>
          <a:blip r:embed="rId3"/>
          <a:srcRect t="24049" r="66812" b="52600"/>
          <a:stretch/>
        </p:blipFill>
        <p:spPr>
          <a:xfrm>
            <a:off x="466560" y="2239560"/>
            <a:ext cx="9527040" cy="3965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CustomShape 1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Bit Plane Slicing (cont…)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829" name="Picture 796"/>
          <p:cNvPicPr/>
          <p:nvPr/>
        </p:nvPicPr>
        <p:blipFill>
          <a:blip r:embed="rId3"/>
          <a:srcRect l="33151" t="24049" r="33498" b="52600"/>
          <a:stretch/>
        </p:blipFill>
        <p:spPr>
          <a:xfrm>
            <a:off x="581040" y="2239560"/>
            <a:ext cx="9402480" cy="3965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CustomShape 1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Bit Plane Slicing (cont…)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831" name="Picture 798"/>
          <p:cNvPicPr/>
          <p:nvPr/>
        </p:nvPicPr>
        <p:blipFill>
          <a:blip r:embed="rId3"/>
          <a:srcRect l="66219" t="24049" r="81" b="52600"/>
          <a:stretch/>
        </p:blipFill>
        <p:spPr>
          <a:xfrm>
            <a:off x="506880" y="2239560"/>
            <a:ext cx="9499320" cy="3965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CustomShape 1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Bit Plane Slicing (cont…)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833" name="Picture 800"/>
          <p:cNvPicPr/>
          <p:nvPr/>
        </p:nvPicPr>
        <p:blipFill>
          <a:blip r:embed="rId3"/>
          <a:srcRect t="47808" r="66812" b="27170"/>
          <a:stretch/>
        </p:blipFill>
        <p:spPr>
          <a:xfrm>
            <a:off x="466560" y="2072160"/>
            <a:ext cx="9527040" cy="4248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CustomShape 1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Bit Plane Slicing (cont…)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835" name="Picture 802"/>
          <p:cNvPicPr/>
          <p:nvPr/>
        </p:nvPicPr>
        <p:blipFill>
          <a:blip r:embed="rId3"/>
          <a:srcRect l="33151" t="47808" r="33498" b="28707"/>
          <a:stretch/>
        </p:blipFill>
        <p:spPr>
          <a:xfrm>
            <a:off x="581040" y="2239560"/>
            <a:ext cx="9402480" cy="3988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3443760" y="6886440"/>
            <a:ext cx="3189240" cy="50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EAD20E4D-9FD4-4204-A180-2655542D517D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7</a:t>
            </a:fld>
            <a:endParaRPr lang="en-US" sz="1400" b="0" strike="noStrike" spc="-1">
              <a:latin typeface="Arial"/>
            </a:endParaRPr>
          </a:p>
        </p:txBody>
      </p:sp>
      <p:pic>
        <p:nvPicPr>
          <p:cNvPr id="178" name="Picture 138"/>
          <p:cNvPicPr/>
          <p:nvPr/>
        </p:nvPicPr>
        <p:blipFill>
          <a:blip r:embed="rId2"/>
          <a:stretch/>
        </p:blipFill>
        <p:spPr>
          <a:xfrm>
            <a:off x="189360" y="1483920"/>
            <a:ext cx="9699840" cy="5793120"/>
          </a:xfrm>
          <a:prstGeom prst="rect">
            <a:avLst/>
          </a:prstGeom>
          <a:ln>
            <a:noFill/>
          </a:ln>
        </p:spPr>
      </p:pic>
      <p:sp>
        <p:nvSpPr>
          <p:cNvPr id="179" name="CustomShape 2"/>
          <p:cNvSpPr/>
          <p:nvPr/>
        </p:nvSpPr>
        <p:spPr>
          <a:xfrm>
            <a:off x="503640" y="-23400"/>
            <a:ext cx="9069120" cy="1377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Basic Relationship b/w Pixels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CustomShape 1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Bit Plane Slicing (cont…)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837" name="Picture 804"/>
          <p:cNvPicPr/>
          <p:nvPr/>
        </p:nvPicPr>
        <p:blipFill>
          <a:blip r:embed="rId3"/>
          <a:srcRect l="66219" t="47808" r="81" b="25962"/>
          <a:stretch/>
        </p:blipFill>
        <p:spPr>
          <a:xfrm>
            <a:off x="576720" y="2099880"/>
            <a:ext cx="9499320" cy="445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CustomShape 1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Bit Plane Slicing (cont…)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839" name="Picture 806"/>
          <p:cNvPicPr/>
          <p:nvPr/>
        </p:nvPicPr>
        <p:blipFill>
          <a:blip r:embed="rId3"/>
          <a:srcRect r="66939" b="43080"/>
          <a:stretch/>
        </p:blipFill>
        <p:spPr>
          <a:xfrm>
            <a:off x="606600" y="1604520"/>
            <a:ext cx="4602600" cy="1983240"/>
          </a:xfrm>
          <a:prstGeom prst="rect">
            <a:avLst/>
          </a:prstGeom>
          <a:ln>
            <a:noFill/>
          </a:ln>
        </p:spPr>
      </p:pic>
      <p:pic>
        <p:nvPicPr>
          <p:cNvPr id="840" name="Picture 807"/>
          <p:cNvPicPr/>
          <p:nvPr/>
        </p:nvPicPr>
        <p:blipFill>
          <a:blip r:embed="rId3"/>
          <a:srcRect l="66311" r="869" b="43080"/>
          <a:stretch/>
        </p:blipFill>
        <p:spPr>
          <a:xfrm>
            <a:off x="606600" y="5459040"/>
            <a:ext cx="4570920" cy="1980000"/>
          </a:xfrm>
          <a:prstGeom prst="rect">
            <a:avLst/>
          </a:prstGeom>
          <a:ln>
            <a:noFill/>
          </a:ln>
        </p:spPr>
      </p:pic>
      <p:pic>
        <p:nvPicPr>
          <p:cNvPr id="841" name="Picture 808"/>
          <p:cNvPicPr/>
          <p:nvPr/>
        </p:nvPicPr>
        <p:blipFill>
          <a:blip r:embed="rId3"/>
          <a:srcRect l="32689" r="33649" b="43080"/>
          <a:stretch/>
        </p:blipFill>
        <p:spPr>
          <a:xfrm>
            <a:off x="606600" y="3575160"/>
            <a:ext cx="4688280" cy="1979640"/>
          </a:xfrm>
          <a:prstGeom prst="rect">
            <a:avLst/>
          </a:prstGeom>
          <a:ln>
            <a:noFill/>
          </a:ln>
        </p:spPr>
      </p:pic>
      <p:sp>
        <p:nvSpPr>
          <p:cNvPr id="842" name="CustomShape 2"/>
          <p:cNvSpPr/>
          <p:nvPr/>
        </p:nvSpPr>
        <p:spPr>
          <a:xfrm>
            <a:off x="5388120" y="1887120"/>
            <a:ext cx="4339080" cy="84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500" b="0" strike="noStrike" spc="-1">
                <a:solidFill>
                  <a:srgbClr val="000000"/>
                </a:solidFill>
                <a:latin typeface="Arial"/>
                <a:ea typeface="DejaVu Sans"/>
              </a:rPr>
              <a:t>Reconstructed image using only bit planes 8 and 7</a:t>
            </a:r>
            <a:endParaRPr lang="en-US" sz="2500" b="0" strike="noStrike" spc="-1">
              <a:latin typeface="Arial"/>
            </a:endParaRPr>
          </a:p>
        </p:txBody>
      </p:sp>
      <p:sp>
        <p:nvSpPr>
          <p:cNvPr id="843" name="CustomShape 3"/>
          <p:cNvSpPr/>
          <p:nvPr/>
        </p:nvSpPr>
        <p:spPr>
          <a:xfrm>
            <a:off x="5388120" y="3827880"/>
            <a:ext cx="4339080" cy="84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500" b="0" strike="noStrike" spc="-1">
                <a:solidFill>
                  <a:srgbClr val="000000"/>
                </a:solidFill>
                <a:latin typeface="Arial"/>
                <a:ea typeface="DejaVu Sans"/>
              </a:rPr>
              <a:t>Reconstructed image using only bit planes 8, 7 and 6</a:t>
            </a:r>
            <a:endParaRPr lang="en-US" sz="2500" b="0" strike="noStrike" spc="-1">
              <a:latin typeface="Arial"/>
            </a:endParaRPr>
          </a:p>
        </p:txBody>
      </p:sp>
      <p:sp>
        <p:nvSpPr>
          <p:cNvPr id="844" name="CustomShape 4"/>
          <p:cNvSpPr/>
          <p:nvPr/>
        </p:nvSpPr>
        <p:spPr>
          <a:xfrm>
            <a:off x="5388120" y="5773320"/>
            <a:ext cx="4339080" cy="84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500" b="0" strike="noStrike" spc="-1">
                <a:solidFill>
                  <a:srgbClr val="000000"/>
                </a:solidFill>
                <a:latin typeface="Arial"/>
                <a:ea typeface="DejaVu Sans"/>
              </a:rPr>
              <a:t>Reconstructed image using only bit planes 7, 6 and 5</a:t>
            </a:r>
            <a:endParaRPr lang="en-US" sz="25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" name="Picture 812"/>
          <p:cNvPicPr/>
          <p:nvPr/>
        </p:nvPicPr>
        <p:blipFill>
          <a:blip r:embed="rId2"/>
          <a:stretch/>
        </p:blipFill>
        <p:spPr>
          <a:xfrm>
            <a:off x="960840" y="2948400"/>
            <a:ext cx="8164440" cy="3801960"/>
          </a:xfrm>
          <a:prstGeom prst="rect">
            <a:avLst/>
          </a:prstGeom>
          <a:ln>
            <a:noFill/>
          </a:ln>
        </p:spPr>
      </p:pic>
      <p:sp>
        <p:nvSpPr>
          <p:cNvPr id="846" name="CustomShape 1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A Different Problem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7" name="Picture 814"/>
          <p:cNvPicPr/>
          <p:nvPr/>
        </p:nvPicPr>
        <p:blipFill>
          <a:blip r:embed="rId2"/>
          <a:stretch/>
        </p:blipFill>
        <p:spPr>
          <a:xfrm>
            <a:off x="960840" y="2948400"/>
            <a:ext cx="8164440" cy="3801960"/>
          </a:xfrm>
          <a:prstGeom prst="rect">
            <a:avLst/>
          </a:prstGeom>
          <a:ln>
            <a:noFill/>
          </a:ln>
        </p:spPr>
      </p:pic>
      <p:sp>
        <p:nvSpPr>
          <p:cNvPr id="848" name="CustomShape 1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Lets Double the Size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Picture 816"/>
          <p:cNvPicPr/>
          <p:nvPr/>
        </p:nvPicPr>
        <p:blipFill>
          <a:blip r:embed="rId2"/>
          <a:stretch/>
        </p:blipFill>
        <p:spPr>
          <a:xfrm>
            <a:off x="960840" y="2948400"/>
            <a:ext cx="8164440" cy="3801960"/>
          </a:xfrm>
          <a:prstGeom prst="rect">
            <a:avLst/>
          </a:prstGeom>
          <a:ln>
            <a:noFill/>
          </a:ln>
        </p:spPr>
      </p:pic>
      <p:sp>
        <p:nvSpPr>
          <p:cNvPr id="850" name="CustomShape 1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Interpolation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851" name="CustomShape 2"/>
          <p:cNvSpPr/>
          <p:nvPr/>
        </p:nvSpPr>
        <p:spPr>
          <a:xfrm>
            <a:off x="3449160" y="6772320"/>
            <a:ext cx="2968920" cy="51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Nearest Neighbor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Picture 819"/>
          <p:cNvPicPr/>
          <p:nvPr/>
        </p:nvPicPr>
        <p:blipFill>
          <a:blip r:embed="rId2"/>
          <a:stretch/>
        </p:blipFill>
        <p:spPr>
          <a:xfrm>
            <a:off x="960840" y="2948400"/>
            <a:ext cx="8164440" cy="3801960"/>
          </a:xfrm>
          <a:prstGeom prst="rect">
            <a:avLst/>
          </a:prstGeom>
          <a:ln>
            <a:noFill/>
          </a:ln>
        </p:spPr>
      </p:pic>
      <p:sp>
        <p:nvSpPr>
          <p:cNvPr id="853" name="CustomShape 1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What Happens When Tripling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Picture 821"/>
          <p:cNvPicPr/>
          <p:nvPr/>
        </p:nvPicPr>
        <p:blipFill>
          <a:blip r:embed="rId2"/>
          <a:stretch/>
        </p:blipFill>
        <p:spPr>
          <a:xfrm>
            <a:off x="929160" y="2868120"/>
            <a:ext cx="8164440" cy="3802680"/>
          </a:xfrm>
          <a:prstGeom prst="rect">
            <a:avLst/>
          </a:prstGeom>
          <a:ln>
            <a:noFill/>
          </a:ln>
        </p:spPr>
      </p:pic>
      <p:sp>
        <p:nvSpPr>
          <p:cNvPr id="855" name="CustomShape 1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Is There a Better Method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856" name="CustomShape 2"/>
          <p:cNvSpPr/>
          <p:nvPr/>
        </p:nvSpPr>
        <p:spPr>
          <a:xfrm>
            <a:off x="3153960" y="6708600"/>
            <a:ext cx="3763080" cy="51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Interpolation: Bi-Linear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Picture 824"/>
          <p:cNvPicPr/>
          <p:nvPr/>
        </p:nvPicPr>
        <p:blipFill>
          <a:blip r:embed="rId2"/>
          <a:stretch/>
        </p:blipFill>
        <p:spPr>
          <a:xfrm>
            <a:off x="960840" y="2948400"/>
            <a:ext cx="8164440" cy="3801960"/>
          </a:xfrm>
          <a:prstGeom prst="rect">
            <a:avLst/>
          </a:prstGeom>
          <a:ln>
            <a:noFill/>
          </a:ln>
        </p:spPr>
      </p:pic>
      <p:sp>
        <p:nvSpPr>
          <p:cNvPr id="858" name="CustomShape 1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Is There be a Better Method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CustomShape 1"/>
          <p:cNvSpPr/>
          <p:nvPr/>
        </p:nvSpPr>
        <p:spPr>
          <a:xfrm>
            <a:off x="457200" y="38088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What Happens in 2D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860" name="Picture 827"/>
          <p:cNvPicPr/>
          <p:nvPr/>
        </p:nvPicPr>
        <p:blipFill>
          <a:blip r:embed="rId2"/>
          <a:stretch/>
        </p:blipFill>
        <p:spPr>
          <a:xfrm>
            <a:off x="464760" y="2784600"/>
            <a:ext cx="9174600" cy="4273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Picture 828"/>
          <p:cNvPicPr/>
          <p:nvPr/>
        </p:nvPicPr>
        <p:blipFill>
          <a:blip r:embed="rId2"/>
          <a:stretch/>
        </p:blipFill>
        <p:spPr>
          <a:xfrm>
            <a:off x="404640" y="2784600"/>
            <a:ext cx="9380880" cy="4368960"/>
          </a:xfrm>
          <a:prstGeom prst="rect">
            <a:avLst/>
          </a:prstGeom>
          <a:ln>
            <a:noFill/>
          </a:ln>
        </p:spPr>
      </p:pic>
      <p:sp>
        <p:nvSpPr>
          <p:cNvPr id="862" name="CustomShape 1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Which is Better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3443760" y="6886440"/>
            <a:ext cx="3189240" cy="50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DD4187A6-F274-4022-A51B-2707D90A4587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8</a:t>
            </a:fld>
            <a:endParaRPr lang="en-US" sz="1400" b="0" strike="noStrike" spc="-1">
              <a:latin typeface="Arial"/>
            </a:endParaRPr>
          </a:p>
        </p:txBody>
      </p:sp>
      <p:pic>
        <p:nvPicPr>
          <p:cNvPr id="181" name="Picture 141"/>
          <p:cNvPicPr/>
          <p:nvPr/>
        </p:nvPicPr>
        <p:blipFill>
          <a:blip r:embed="rId2"/>
          <a:stretch/>
        </p:blipFill>
        <p:spPr>
          <a:xfrm>
            <a:off x="294120" y="1421280"/>
            <a:ext cx="9488520" cy="6087960"/>
          </a:xfrm>
          <a:prstGeom prst="rect">
            <a:avLst/>
          </a:prstGeom>
          <a:ln>
            <a:noFill/>
          </a:ln>
        </p:spPr>
      </p:pic>
      <p:sp>
        <p:nvSpPr>
          <p:cNvPr id="182" name="CustomShape 2"/>
          <p:cNvSpPr/>
          <p:nvPr/>
        </p:nvSpPr>
        <p:spPr>
          <a:xfrm>
            <a:off x="503640" y="120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Basic Relationship b/w Pixels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CustomShape 1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Which is Better</a:t>
            </a:r>
            <a:endParaRPr lang="en-US" sz="2800" b="0" strike="noStrike" spc="-1">
              <a:latin typeface="Arial"/>
            </a:endParaRPr>
          </a:p>
        </p:txBody>
      </p:sp>
      <p:grpSp>
        <p:nvGrpSpPr>
          <p:cNvPr id="864" name="Group 2"/>
          <p:cNvGrpSpPr/>
          <p:nvPr/>
        </p:nvGrpSpPr>
        <p:grpSpPr>
          <a:xfrm>
            <a:off x="2572920" y="2680920"/>
            <a:ext cx="6548760" cy="1843560"/>
            <a:chOff x="2572920" y="2680920"/>
            <a:chExt cx="6548760" cy="1843560"/>
          </a:xfrm>
        </p:grpSpPr>
        <p:pic>
          <p:nvPicPr>
            <p:cNvPr id="865" name="Picture 832"/>
            <p:cNvPicPr/>
            <p:nvPr/>
          </p:nvPicPr>
          <p:blipFill>
            <a:blip r:embed="rId2"/>
            <a:stretch/>
          </p:blipFill>
          <p:spPr>
            <a:xfrm>
              <a:off x="4915440" y="2680920"/>
              <a:ext cx="1842840" cy="1843560"/>
            </a:xfrm>
            <a:prstGeom prst="rect">
              <a:avLst/>
            </a:prstGeom>
            <a:ln>
              <a:noFill/>
            </a:ln>
          </p:spPr>
        </p:pic>
        <p:sp>
          <p:nvSpPr>
            <p:cNvPr id="866" name="CustomShape 3"/>
            <p:cNvSpPr/>
            <p:nvPr/>
          </p:nvSpPr>
          <p:spPr>
            <a:xfrm>
              <a:off x="2572920" y="3104640"/>
              <a:ext cx="2328840" cy="253080"/>
            </a:xfrm>
            <a:custGeom>
              <a:avLst/>
              <a:gdLst/>
              <a:ahLst/>
              <a:cxnLst/>
              <a:rect l="l" t="t" r="r" b="b"/>
              <a:pathLst>
                <a:path w="2329815" h="254000">
                  <a:moveTo>
                    <a:pt x="0" y="0"/>
                  </a:moveTo>
                  <a:lnTo>
                    <a:pt x="2329815" y="254000"/>
                  </a:lnTo>
                </a:path>
              </a:pathLst>
            </a:custGeom>
            <a:noFill/>
            <a:ln w="25560">
              <a:solidFill>
                <a:srgbClr val="1C82B9"/>
              </a:solidFill>
              <a:round/>
              <a:tailEnd type="triangle" w="med" len="med"/>
            </a:ln>
            <a:effectLst>
              <a:outerShdw blurRad="12700" dist="19685" dir="540000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7" name="CustomShape 4"/>
            <p:cNvSpPr/>
            <p:nvPr/>
          </p:nvSpPr>
          <p:spPr>
            <a:xfrm rot="360000">
              <a:off x="3064680" y="2746080"/>
              <a:ext cx="1241640" cy="360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Lets Scale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868" name="CustomShape 5"/>
            <p:cNvSpPr/>
            <p:nvPr/>
          </p:nvSpPr>
          <p:spPr>
            <a:xfrm>
              <a:off x="6953760" y="3354120"/>
              <a:ext cx="2167920" cy="360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Before Interpolation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869" name="Group 6"/>
          <p:cNvGrpSpPr/>
          <p:nvPr/>
        </p:nvGrpSpPr>
        <p:grpSpPr>
          <a:xfrm>
            <a:off x="927000" y="4527720"/>
            <a:ext cx="4849560" cy="2862720"/>
            <a:chOff x="927000" y="4527720"/>
            <a:chExt cx="4849560" cy="2862720"/>
          </a:xfrm>
        </p:grpSpPr>
        <p:sp>
          <p:nvSpPr>
            <p:cNvPr id="870" name="CustomShape 7"/>
            <p:cNvSpPr/>
            <p:nvPr/>
          </p:nvSpPr>
          <p:spPr>
            <a:xfrm flipH="1">
              <a:off x="3296160" y="4527720"/>
              <a:ext cx="2480040" cy="1185840"/>
            </a:xfrm>
            <a:custGeom>
              <a:avLst/>
              <a:gdLst/>
              <a:ahLst/>
              <a:cxnLst/>
              <a:rect l="l" t="t" r="r" b="b"/>
              <a:pathLst>
                <a:path w="2480945" h="1186815">
                  <a:moveTo>
                    <a:pt x="0" y="0"/>
                  </a:moveTo>
                  <a:lnTo>
                    <a:pt x="2480945" y="1186815"/>
                  </a:lnTo>
                </a:path>
              </a:pathLst>
            </a:custGeom>
            <a:noFill/>
            <a:ln w="25560">
              <a:solidFill>
                <a:srgbClr val="1C82B9"/>
              </a:solidFill>
              <a:round/>
              <a:tailEnd type="triangle" w="med" len="med"/>
            </a:ln>
            <a:effectLst>
              <a:outerShdw blurRad="12700" dist="19685" dir="540000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871" name="Picture 838"/>
            <p:cNvPicPr/>
            <p:nvPr/>
          </p:nvPicPr>
          <p:blipFill>
            <a:blip r:embed="rId3"/>
            <a:stretch/>
          </p:blipFill>
          <p:spPr>
            <a:xfrm>
              <a:off x="1022400" y="4537080"/>
              <a:ext cx="2272680" cy="235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872" name="CustomShape 8"/>
            <p:cNvSpPr/>
            <p:nvPr/>
          </p:nvSpPr>
          <p:spPr>
            <a:xfrm>
              <a:off x="927000" y="7016760"/>
              <a:ext cx="1964880" cy="373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Nearest Neighbor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873" name="Group 9"/>
          <p:cNvGrpSpPr/>
          <p:nvPr/>
        </p:nvGrpSpPr>
        <p:grpSpPr>
          <a:xfrm>
            <a:off x="5842080" y="4527720"/>
            <a:ext cx="3713040" cy="2840040"/>
            <a:chOff x="5842080" y="4527720"/>
            <a:chExt cx="3713040" cy="2840040"/>
          </a:xfrm>
        </p:grpSpPr>
        <p:pic>
          <p:nvPicPr>
            <p:cNvPr id="874" name="Picture 841"/>
            <p:cNvPicPr/>
            <p:nvPr/>
          </p:nvPicPr>
          <p:blipFill>
            <a:blip r:embed="rId4"/>
            <a:stretch/>
          </p:blipFill>
          <p:spPr>
            <a:xfrm>
              <a:off x="7113960" y="4570200"/>
              <a:ext cx="2441160" cy="2441880"/>
            </a:xfrm>
            <a:prstGeom prst="rect">
              <a:avLst/>
            </a:prstGeom>
            <a:ln>
              <a:noFill/>
            </a:ln>
          </p:spPr>
        </p:pic>
        <p:sp>
          <p:nvSpPr>
            <p:cNvPr id="875" name="CustomShape 10"/>
            <p:cNvSpPr/>
            <p:nvPr/>
          </p:nvSpPr>
          <p:spPr>
            <a:xfrm>
              <a:off x="8070120" y="7007400"/>
              <a:ext cx="1087920" cy="360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Bi-Linear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876" name="CustomShape 11"/>
            <p:cNvSpPr/>
            <p:nvPr/>
          </p:nvSpPr>
          <p:spPr>
            <a:xfrm>
              <a:off x="5842080" y="4527720"/>
              <a:ext cx="1269000" cy="1260000"/>
            </a:xfrm>
            <a:custGeom>
              <a:avLst/>
              <a:gdLst/>
              <a:ahLst/>
              <a:cxnLst/>
              <a:rect l="l" t="t" r="r" b="b"/>
              <a:pathLst>
                <a:path w="1270000" h="1261110">
                  <a:moveTo>
                    <a:pt x="0" y="0"/>
                  </a:moveTo>
                  <a:lnTo>
                    <a:pt x="1270000" y="1270000"/>
                  </a:lnTo>
                </a:path>
              </a:pathLst>
            </a:custGeom>
            <a:noFill/>
            <a:ln w="25560">
              <a:solidFill>
                <a:srgbClr val="1C82B9"/>
              </a:solidFill>
              <a:round/>
              <a:tailEnd type="triangle" w="med" len="med"/>
            </a:ln>
            <a:effectLst>
              <a:outerShdw blurRad="12700" dist="19685" dir="540000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877" name="Picture 844"/>
          <p:cNvPicPr/>
          <p:nvPr/>
        </p:nvPicPr>
        <p:blipFill>
          <a:blip r:embed="rId5"/>
          <a:stretch/>
        </p:blipFill>
        <p:spPr>
          <a:xfrm>
            <a:off x="1005840" y="2031840"/>
            <a:ext cx="1559520" cy="1716480"/>
          </a:xfrm>
          <a:prstGeom prst="rect">
            <a:avLst/>
          </a:prstGeom>
          <a:ln>
            <a:noFill/>
          </a:ln>
        </p:spPr>
      </p:pic>
      <p:sp>
        <p:nvSpPr>
          <p:cNvPr id="878" name="CustomShape 12"/>
          <p:cNvSpPr/>
          <p:nvPr/>
        </p:nvSpPr>
        <p:spPr>
          <a:xfrm>
            <a:off x="1182240" y="3673440"/>
            <a:ext cx="96408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Original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7" dur="500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CustomShape 1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0" name="CustomShape 2"/>
          <p:cNvSpPr/>
          <p:nvPr/>
        </p:nvSpPr>
        <p:spPr>
          <a:xfrm>
            <a:off x="744120" y="1764720"/>
            <a:ext cx="4212000" cy="70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Bef>
                <a:spcPts val="471"/>
              </a:spcBef>
            </a:pPr>
            <a:r>
              <a:rPr lang="en-US" sz="2400" b="0" strike="noStrike" spc="-1">
                <a:solidFill>
                  <a:srgbClr val="073E87"/>
                </a:solidFill>
                <a:latin typeface="Candara"/>
                <a:ea typeface="ＭＳ Ｐゴシック"/>
              </a:rPr>
              <a:t>No Interpolation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881" name="CustomShape 3"/>
          <p:cNvSpPr/>
          <p:nvPr/>
        </p:nvSpPr>
        <p:spPr>
          <a:xfrm>
            <a:off x="746280" y="2592000"/>
            <a:ext cx="4208400" cy="325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71080" indent="-270000">
              <a:lnSpc>
                <a:spcPct val="100000"/>
              </a:lnSpc>
              <a:spcBef>
                <a:spcPts val="400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000" b="0" strike="noStrike" spc="-1">
                <a:solidFill>
                  <a:srgbClr val="073E87"/>
                </a:solidFill>
                <a:latin typeface="Candara"/>
                <a:ea typeface="ＭＳ Ｐゴシック"/>
              </a:rPr>
              <a:t>Fast as No Processing Required</a:t>
            </a:r>
            <a:endParaRPr lang="en-US" sz="2000" b="0" strike="noStrike" spc="-1">
              <a:latin typeface="Arial"/>
            </a:endParaRPr>
          </a:p>
          <a:p>
            <a:pPr marL="271080" indent="-270000">
              <a:lnSpc>
                <a:spcPct val="100000"/>
              </a:lnSpc>
              <a:spcBef>
                <a:spcPts val="400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000" b="0" strike="noStrike" spc="-1">
                <a:solidFill>
                  <a:srgbClr val="073E87"/>
                </a:solidFill>
                <a:latin typeface="Candara"/>
                <a:ea typeface="ＭＳ Ｐゴシック"/>
              </a:rPr>
              <a:t>Depends on only 2 Pixel</a:t>
            </a:r>
            <a:endParaRPr lang="en-US" sz="2000" b="0" strike="noStrike" spc="-1">
              <a:latin typeface="Arial"/>
            </a:endParaRPr>
          </a:p>
          <a:p>
            <a:pPr marL="271080" indent="-270000">
              <a:lnSpc>
                <a:spcPct val="100000"/>
              </a:lnSpc>
              <a:spcBef>
                <a:spcPts val="400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000" b="0" strike="noStrike" spc="-1">
                <a:solidFill>
                  <a:srgbClr val="073E87"/>
                </a:solidFill>
                <a:latin typeface="Candara"/>
                <a:ea typeface="ＭＳ Ｐゴシック"/>
              </a:rPr>
              <a:t>Results are Blocky</a:t>
            </a:r>
            <a:endParaRPr lang="en-US" sz="2000" b="0" strike="noStrike" spc="-1">
              <a:latin typeface="Arial"/>
            </a:endParaRPr>
          </a:p>
          <a:p>
            <a:pPr marL="271080" indent="-270000">
              <a:lnSpc>
                <a:spcPct val="100000"/>
              </a:lnSpc>
              <a:spcBef>
                <a:spcPts val="400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000" b="0" strike="noStrike" spc="-1">
                <a:solidFill>
                  <a:srgbClr val="073E87"/>
                </a:solidFill>
                <a:latin typeface="Candara"/>
                <a:ea typeface="ＭＳ Ｐゴシック"/>
              </a:rPr>
              <a:t>Cannot Create New Values</a:t>
            </a:r>
            <a:endParaRPr lang="en-US" sz="2000" b="0" strike="noStrike" spc="-1">
              <a:latin typeface="Arial"/>
            </a:endParaRPr>
          </a:p>
          <a:p>
            <a:pPr marL="271080" indent="-270000">
              <a:lnSpc>
                <a:spcPct val="100000"/>
              </a:lnSpc>
              <a:spcBef>
                <a:spcPts val="400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000" b="0" strike="noStrike" spc="-1">
                <a:solidFill>
                  <a:srgbClr val="073E87"/>
                </a:solidFill>
                <a:latin typeface="Candara"/>
                <a:ea typeface="ＭＳ Ｐゴシック"/>
              </a:rPr>
              <a:t>Not Recommended for Smooth Data</a:t>
            </a:r>
            <a:endParaRPr lang="en-US" sz="2000" b="0" strike="noStrike" spc="-1">
              <a:latin typeface="Arial"/>
            </a:endParaRPr>
          </a:p>
          <a:p>
            <a:pPr marL="271080" indent="-270000">
              <a:lnSpc>
                <a:spcPct val="100000"/>
              </a:lnSpc>
              <a:spcBef>
                <a:spcPts val="400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000" b="0" strike="noStrike" spc="-1">
                <a:solidFill>
                  <a:srgbClr val="073E87"/>
                </a:solidFill>
                <a:latin typeface="Candara"/>
                <a:ea typeface="ＭＳ Ｐゴシック"/>
              </a:rPr>
              <a:t>New Value always inside the boundary range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82" name="CustomShape 4"/>
          <p:cNvSpPr/>
          <p:nvPr/>
        </p:nvSpPr>
        <p:spPr>
          <a:xfrm>
            <a:off x="5124600" y="1764720"/>
            <a:ext cx="4211640" cy="70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Bef>
                <a:spcPts val="471"/>
              </a:spcBef>
            </a:pPr>
            <a:r>
              <a:rPr lang="en-US" sz="2400" b="0" strike="noStrike" spc="-1">
                <a:solidFill>
                  <a:srgbClr val="073E87"/>
                </a:solidFill>
                <a:latin typeface="Candara"/>
                <a:ea typeface="ＭＳ Ｐゴシック"/>
              </a:rPr>
              <a:t>Interpolated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883" name="CustomShape 5"/>
          <p:cNvSpPr/>
          <p:nvPr/>
        </p:nvSpPr>
        <p:spPr>
          <a:xfrm>
            <a:off x="5119200" y="2592000"/>
            <a:ext cx="4212000" cy="326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71080" indent="-270000">
              <a:lnSpc>
                <a:spcPct val="100000"/>
              </a:lnSpc>
              <a:spcBef>
                <a:spcPts val="400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000" b="0" strike="noStrike" spc="-1">
                <a:solidFill>
                  <a:srgbClr val="073E87"/>
                </a:solidFill>
                <a:latin typeface="Candara"/>
                <a:ea typeface="ＭＳ Ｐゴシック"/>
              </a:rPr>
              <a:t>Slow due to Processing</a:t>
            </a:r>
            <a:endParaRPr lang="en-US" sz="2000" b="0" strike="noStrike" spc="-1">
              <a:latin typeface="Arial"/>
            </a:endParaRPr>
          </a:p>
          <a:p>
            <a:pPr marL="271080" indent="-270000">
              <a:lnSpc>
                <a:spcPct val="100000"/>
              </a:lnSpc>
              <a:spcBef>
                <a:spcPts val="400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000" b="0" strike="noStrike" spc="-1">
                <a:solidFill>
                  <a:srgbClr val="073E87"/>
                </a:solidFill>
                <a:latin typeface="Candara"/>
                <a:ea typeface="ＭＳ Ｐゴシック"/>
              </a:rPr>
              <a:t>Depends on 4 or more pixels</a:t>
            </a:r>
            <a:endParaRPr lang="en-US" sz="2000" b="0" strike="noStrike" spc="-1">
              <a:latin typeface="Arial"/>
            </a:endParaRPr>
          </a:p>
          <a:p>
            <a:pPr marL="271080" indent="-270000">
              <a:lnSpc>
                <a:spcPct val="100000"/>
              </a:lnSpc>
              <a:spcBef>
                <a:spcPts val="400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000" b="0" strike="noStrike" spc="-1">
                <a:solidFill>
                  <a:srgbClr val="073E87"/>
                </a:solidFill>
                <a:latin typeface="Candara"/>
                <a:ea typeface="ＭＳ Ｐゴシック"/>
              </a:rPr>
              <a:t>Smoother Gradients</a:t>
            </a:r>
            <a:endParaRPr lang="en-US" sz="2000" b="0" strike="noStrike" spc="-1">
              <a:latin typeface="Arial"/>
            </a:endParaRPr>
          </a:p>
          <a:p>
            <a:pPr marL="271080" indent="-270000">
              <a:lnSpc>
                <a:spcPct val="100000"/>
              </a:lnSpc>
              <a:spcBef>
                <a:spcPts val="400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000" b="0" strike="noStrike" spc="-1">
                <a:solidFill>
                  <a:srgbClr val="073E87"/>
                </a:solidFill>
                <a:latin typeface="Candara"/>
                <a:ea typeface="ＭＳ Ｐゴシック"/>
              </a:rPr>
              <a:t>Can Find New Values</a:t>
            </a:r>
            <a:endParaRPr lang="en-US" sz="2000" b="0" strike="noStrike" spc="-1">
              <a:latin typeface="Arial"/>
            </a:endParaRPr>
          </a:p>
          <a:p>
            <a:pPr marL="271080" indent="-270000">
              <a:lnSpc>
                <a:spcPct val="100000"/>
              </a:lnSpc>
              <a:spcBef>
                <a:spcPts val="400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000" b="0" strike="noStrike" spc="-1">
                <a:solidFill>
                  <a:srgbClr val="073E87"/>
                </a:solidFill>
                <a:latin typeface="Candara"/>
                <a:ea typeface="ＭＳ Ｐゴシック"/>
              </a:rPr>
              <a:t>Not Recommended for Categorical Data</a:t>
            </a:r>
            <a:endParaRPr lang="en-US" sz="2000" b="0" strike="noStrike" spc="-1">
              <a:latin typeface="Arial"/>
            </a:endParaRPr>
          </a:p>
          <a:p>
            <a:pPr marL="271080" indent="-270000">
              <a:lnSpc>
                <a:spcPct val="100000"/>
              </a:lnSpc>
              <a:spcBef>
                <a:spcPts val="400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000" b="0" strike="noStrike" spc="-1">
                <a:solidFill>
                  <a:srgbClr val="073E87"/>
                </a:solidFill>
                <a:latin typeface="Candara"/>
                <a:ea typeface="ＭＳ Ｐゴシック"/>
              </a:rPr>
              <a:t>Value may or May not be outside the boundary range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CustomShape 1"/>
          <p:cNvSpPr/>
          <p:nvPr/>
        </p:nvSpPr>
        <p:spPr>
          <a:xfrm>
            <a:off x="960840" y="2948400"/>
            <a:ext cx="8164440" cy="380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4200">
              <a:lnSpc>
                <a:spcPct val="100000"/>
              </a:lnSpc>
              <a:spcBef>
                <a:spcPts val="471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We have looked at different kinds of point processing image enhancement</a:t>
            </a:r>
            <a:endParaRPr lang="en-US" sz="2400" b="0" strike="noStrike" spc="-1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471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Assignment &amp; Quiz</a:t>
            </a:r>
            <a:endParaRPr lang="en-US" sz="2400" b="0" strike="noStrike" spc="-1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471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Bring Your Laptops on Monday?</a:t>
            </a:r>
            <a:endParaRPr lang="en-US" sz="2400" b="0" strike="noStrike" spc="-1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471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Next time we will start to look at Global Operations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885" name="CustomShape 2"/>
          <p:cNvSpPr/>
          <p:nvPr/>
        </p:nvSpPr>
        <p:spPr>
          <a:xfrm>
            <a:off x="503640" y="37260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Summary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3443760" y="6886440"/>
            <a:ext cx="3189240" cy="50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969BF01D-C122-460F-B7B6-FBB114790939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9</a:t>
            </a:fld>
            <a:endParaRPr lang="en-US" sz="1400" b="0" strike="noStrike" spc="-1">
              <a:latin typeface="Arial"/>
            </a:endParaRPr>
          </a:p>
        </p:txBody>
      </p:sp>
      <p:pic>
        <p:nvPicPr>
          <p:cNvPr id="184" name="Picture 144"/>
          <p:cNvPicPr/>
          <p:nvPr/>
        </p:nvPicPr>
        <p:blipFill>
          <a:blip r:embed="rId2"/>
          <a:stretch/>
        </p:blipFill>
        <p:spPr>
          <a:xfrm>
            <a:off x="304920" y="1339920"/>
            <a:ext cx="9720720" cy="6150240"/>
          </a:xfrm>
          <a:prstGeom prst="rect">
            <a:avLst/>
          </a:prstGeom>
          <a:ln>
            <a:noFill/>
          </a:ln>
        </p:spPr>
      </p:pic>
      <p:sp>
        <p:nvSpPr>
          <p:cNvPr id="185" name="CustomShape 2"/>
          <p:cNvSpPr/>
          <p:nvPr/>
        </p:nvSpPr>
        <p:spPr>
          <a:xfrm>
            <a:off x="503640" y="31680"/>
            <a:ext cx="9069120" cy="13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Basic Relationship b/w Pixels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474</TotalTime>
  <Words>2085</Words>
  <Application>Microsoft Office PowerPoint</Application>
  <PresentationFormat>Custom</PresentationFormat>
  <Paragraphs>362</Paragraphs>
  <Slides>82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82</vt:i4>
      </vt:variant>
    </vt:vector>
  </HeadingPairs>
  <TitlesOfParts>
    <vt:vector size="95" baseType="lpstr">
      <vt:lpstr>HGP明朝E</vt:lpstr>
      <vt:lpstr>ＭＳ Ｐゴシック</vt:lpstr>
      <vt:lpstr>Arial</vt:lpstr>
      <vt:lpstr>Candara</vt:lpstr>
      <vt:lpstr>Courier New</vt:lpstr>
      <vt:lpstr>DejaVu Sans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Muhammad Zubair</cp:lastModifiedBy>
  <cp:revision>6</cp:revision>
  <dcterms:created xsi:type="dcterms:W3CDTF">2018-08-01T02:32:44Z</dcterms:created>
  <dcterms:modified xsi:type="dcterms:W3CDTF">2023-10-31T07:47:09Z</dcterms:modified>
  <dc:language>en-US</dc:language>
</cp:coreProperties>
</file>